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hartEx1.xml" ContentType="application/vnd.ms-office.chartex+xml"/>
  <Override PartName="/ppt/charts/colors3.xml" ContentType="application/vnd.ms-office.chartcolorstyle+xml"/>
  <Override PartName="/ppt/charts/style3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6" r:id="rId20"/>
    <p:sldId id="274" r:id="rId21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FD3D"/>
    <a:srgbClr val="FFFF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25E5076-3810-47DD-B79F-674D7AD40C01}" styleName="Dunkle Formatvorlage 1 - Akz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40" autoAdjust="0"/>
    <p:restoredTop sz="84124" autoAdjust="0"/>
  </p:normalViewPr>
  <p:slideViewPr>
    <p:cSldViewPr snapToGrid="0">
      <p:cViewPr varScale="1">
        <p:scale>
          <a:sx n="58" d="100"/>
          <a:sy n="58" d="100"/>
        </p:scale>
        <p:origin x="105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0a9467ec65e7617e/Training/Interne%20Projekte/Office%202016%20Projekt/PowerPoint%202016/Beispieldateien/Level%202/bearbeitet%20-%20Trainingsplan%20Marathonvorbereitung%20(Diagramm)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Ex1.xml.rels><?xml version="1.0" encoding="UTF-8" standalone="yes"?>
<Relationships xmlns="http://schemas.openxmlformats.org/package/2006/relationships"><Relationship Id="rId3" Type="http://schemas.microsoft.com/office/2011/relationships/chartColorStyle" Target="colors3.xml"/><Relationship Id="rId2" Type="http://schemas.microsoft.com/office/2011/relationships/chartStyle" Target="style3.xml"/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DE"/>
              <a:t>Halbmarathon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'[bearbeitet - Trainingsplan Marathonvorbereitung (Diagramm).xlsx]Lauftreff'!$B$5</c:f>
              <c:strCache>
                <c:ptCount val="1"/>
                <c:pt idx="0">
                  <c:v>Trainingseinheiten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'[bearbeitet - Trainingsplan Marathonvorbereitung (Diagramm).xlsx]Lauftreff'!$A$6:$A$17</c:f>
              <c:strCache>
                <c:ptCount val="12"/>
                <c:pt idx="0">
                  <c:v>Woche 1</c:v>
                </c:pt>
                <c:pt idx="1">
                  <c:v>Woche 2</c:v>
                </c:pt>
                <c:pt idx="2">
                  <c:v>Woche 3</c:v>
                </c:pt>
                <c:pt idx="3">
                  <c:v>Woche 4</c:v>
                </c:pt>
                <c:pt idx="4">
                  <c:v>Woche 5</c:v>
                </c:pt>
                <c:pt idx="5">
                  <c:v>Woche 6</c:v>
                </c:pt>
                <c:pt idx="6">
                  <c:v>Woche 7</c:v>
                </c:pt>
                <c:pt idx="7">
                  <c:v>Woche 8</c:v>
                </c:pt>
                <c:pt idx="8">
                  <c:v>Woche 9</c:v>
                </c:pt>
                <c:pt idx="9">
                  <c:v>Woche 10</c:v>
                </c:pt>
                <c:pt idx="10">
                  <c:v>Woche 11</c:v>
                </c:pt>
                <c:pt idx="11">
                  <c:v>Woche 12</c:v>
                </c:pt>
              </c:strCache>
            </c:strRef>
          </c:cat>
          <c:val>
            <c:numRef>
              <c:f>'[bearbeitet - Trainingsplan Marathonvorbereitung (Diagramm).xlsx]Lauftreff'!$B$6:$B$17</c:f>
              <c:numCache>
                <c:formatCode>General</c:formatCode>
                <c:ptCount val="12"/>
                <c:pt idx="0">
                  <c:v>2</c:v>
                </c:pt>
                <c:pt idx="1">
                  <c:v>2</c:v>
                </c:pt>
                <c:pt idx="2">
                  <c:v>2</c:v>
                </c:pt>
                <c:pt idx="3">
                  <c:v>2</c:v>
                </c:pt>
                <c:pt idx="4">
                  <c:v>3</c:v>
                </c:pt>
                <c:pt idx="5">
                  <c:v>3</c:v>
                </c:pt>
                <c:pt idx="6">
                  <c:v>3</c:v>
                </c:pt>
                <c:pt idx="7">
                  <c:v>3</c:v>
                </c:pt>
                <c:pt idx="8">
                  <c:v>3</c:v>
                </c:pt>
                <c:pt idx="9">
                  <c:v>4</c:v>
                </c:pt>
                <c:pt idx="10">
                  <c:v>4</c:v>
                </c:pt>
                <c:pt idx="11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429-448C-9B2E-7FFDB021364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94493392"/>
        <c:axId val="204364208"/>
      </c:barChart>
      <c:lineChart>
        <c:grouping val="standard"/>
        <c:varyColors val="0"/>
        <c:ser>
          <c:idx val="1"/>
          <c:order val="1"/>
          <c:tx>
            <c:strRef>
              <c:f>'[bearbeitet - Trainingsplan Marathonvorbereitung (Diagramm).xlsx]Lauftreff'!$C$5</c:f>
              <c:strCache>
                <c:ptCount val="1"/>
                <c:pt idx="0">
                  <c:v>Dauer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'[bearbeitet - Trainingsplan Marathonvorbereitung (Diagramm).xlsx]Lauftreff'!$A$6:$A$17</c:f>
              <c:strCache>
                <c:ptCount val="12"/>
                <c:pt idx="0">
                  <c:v>Woche 1</c:v>
                </c:pt>
                <c:pt idx="1">
                  <c:v>Woche 2</c:v>
                </c:pt>
                <c:pt idx="2">
                  <c:v>Woche 3</c:v>
                </c:pt>
                <c:pt idx="3">
                  <c:v>Woche 4</c:v>
                </c:pt>
                <c:pt idx="4">
                  <c:v>Woche 5</c:v>
                </c:pt>
                <c:pt idx="5">
                  <c:v>Woche 6</c:v>
                </c:pt>
                <c:pt idx="6">
                  <c:v>Woche 7</c:v>
                </c:pt>
                <c:pt idx="7">
                  <c:v>Woche 8</c:v>
                </c:pt>
                <c:pt idx="8">
                  <c:v>Woche 9</c:v>
                </c:pt>
                <c:pt idx="9">
                  <c:v>Woche 10</c:v>
                </c:pt>
                <c:pt idx="10">
                  <c:v>Woche 11</c:v>
                </c:pt>
                <c:pt idx="11">
                  <c:v>Woche 12</c:v>
                </c:pt>
              </c:strCache>
            </c:strRef>
          </c:cat>
          <c:val>
            <c:numRef>
              <c:f>'[bearbeitet - Trainingsplan Marathonvorbereitung (Diagramm).xlsx]Lauftreff'!$C$6:$C$17</c:f>
              <c:numCache>
                <c:formatCode>0" min."</c:formatCode>
                <c:ptCount val="12"/>
                <c:pt idx="0">
                  <c:v>30</c:v>
                </c:pt>
                <c:pt idx="1">
                  <c:v>40</c:v>
                </c:pt>
                <c:pt idx="2">
                  <c:v>50</c:v>
                </c:pt>
                <c:pt idx="3">
                  <c:v>60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80</c:v>
                </c:pt>
                <c:pt idx="8">
                  <c:v>100</c:v>
                </c:pt>
                <c:pt idx="9">
                  <c:v>60</c:v>
                </c:pt>
                <c:pt idx="10">
                  <c:v>80</c:v>
                </c:pt>
                <c:pt idx="11">
                  <c:v>120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5429-448C-9B2E-7FFDB021364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04364992"/>
        <c:axId val="204364600"/>
      </c:lineChart>
      <c:catAx>
        <c:axId val="1944933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204364208"/>
        <c:crosses val="autoZero"/>
        <c:auto val="1"/>
        <c:lblAlgn val="ctr"/>
        <c:lblOffset val="100"/>
        <c:noMultiLvlLbl val="0"/>
      </c:catAx>
      <c:valAx>
        <c:axId val="2043642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94493392"/>
        <c:crosses val="autoZero"/>
        <c:crossBetween val="between"/>
      </c:valAx>
      <c:valAx>
        <c:axId val="204364600"/>
        <c:scaling>
          <c:orientation val="minMax"/>
        </c:scaling>
        <c:delete val="0"/>
        <c:axPos val="r"/>
        <c:numFmt formatCode="0&quot; min.&quot;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204364992"/>
        <c:crosses val="max"/>
        <c:crossBetween val="between"/>
      </c:valAx>
      <c:catAx>
        <c:axId val="20436499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04364600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de-DE"/>
              <a:t>Marathon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Lauftreff!$D$5</c:f>
              <c:strCache>
                <c:ptCount val="1"/>
                <c:pt idx="0">
                  <c:v>Trainingseinheiten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cat>
            <c:strRef>
              <c:f>Lauftreff!$A$6:$A$21</c:f>
              <c:strCache>
                <c:ptCount val="16"/>
                <c:pt idx="0">
                  <c:v>Woche 1</c:v>
                </c:pt>
                <c:pt idx="1">
                  <c:v>Woche 2</c:v>
                </c:pt>
                <c:pt idx="2">
                  <c:v>Woche 3</c:v>
                </c:pt>
                <c:pt idx="3">
                  <c:v>Woche 4</c:v>
                </c:pt>
                <c:pt idx="4">
                  <c:v>Woche 5</c:v>
                </c:pt>
                <c:pt idx="5">
                  <c:v>Woche 6</c:v>
                </c:pt>
                <c:pt idx="6">
                  <c:v>Woche 7</c:v>
                </c:pt>
                <c:pt idx="7">
                  <c:v>Woche 8</c:v>
                </c:pt>
                <c:pt idx="8">
                  <c:v>Woche 9</c:v>
                </c:pt>
                <c:pt idx="9">
                  <c:v>Woche 10</c:v>
                </c:pt>
                <c:pt idx="10">
                  <c:v>Woche 11</c:v>
                </c:pt>
                <c:pt idx="11">
                  <c:v>Woche 12</c:v>
                </c:pt>
                <c:pt idx="12">
                  <c:v>Woche 13</c:v>
                </c:pt>
                <c:pt idx="13">
                  <c:v>Woche 14</c:v>
                </c:pt>
                <c:pt idx="14">
                  <c:v>Woche 15</c:v>
                </c:pt>
                <c:pt idx="15">
                  <c:v>Woche 16</c:v>
                </c:pt>
              </c:strCache>
            </c:strRef>
          </c:cat>
          <c:val>
            <c:numRef>
              <c:f>Lauftreff!$D$6:$D$21</c:f>
              <c:numCache>
                <c:formatCode>General</c:formatCode>
                <c:ptCount val="16"/>
                <c:pt idx="0">
                  <c:v>2</c:v>
                </c:pt>
                <c:pt idx="1">
                  <c:v>2</c:v>
                </c:pt>
                <c:pt idx="2">
                  <c:v>2</c:v>
                </c:pt>
                <c:pt idx="3">
                  <c:v>2</c:v>
                </c:pt>
                <c:pt idx="4">
                  <c:v>3</c:v>
                </c:pt>
                <c:pt idx="5">
                  <c:v>3</c:v>
                </c:pt>
                <c:pt idx="6">
                  <c:v>3</c:v>
                </c:pt>
                <c:pt idx="7">
                  <c:v>3</c:v>
                </c:pt>
                <c:pt idx="8">
                  <c:v>3</c:v>
                </c:pt>
                <c:pt idx="9">
                  <c:v>4</c:v>
                </c:pt>
                <c:pt idx="10">
                  <c:v>4</c:v>
                </c:pt>
                <c:pt idx="11">
                  <c:v>4</c:v>
                </c:pt>
                <c:pt idx="12">
                  <c:v>3</c:v>
                </c:pt>
                <c:pt idx="13">
                  <c:v>2</c:v>
                </c:pt>
                <c:pt idx="14">
                  <c:v>1</c:v>
                </c:pt>
                <c:pt idx="15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160-4E18-AE58-0A6379C8412F}"/>
            </c:ext>
          </c:extLst>
        </c:ser>
        <c:ser>
          <c:idx val="1"/>
          <c:order val="1"/>
          <c:tx>
            <c:strRef>
              <c:f>Lauftreff!$E$5</c:f>
              <c:strCache>
                <c:ptCount val="1"/>
                <c:pt idx="0">
                  <c:v>Dauer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cat>
            <c:strRef>
              <c:f>Lauftreff!$A$6:$A$21</c:f>
              <c:strCache>
                <c:ptCount val="16"/>
                <c:pt idx="0">
                  <c:v>Woche 1</c:v>
                </c:pt>
                <c:pt idx="1">
                  <c:v>Woche 2</c:v>
                </c:pt>
                <c:pt idx="2">
                  <c:v>Woche 3</c:v>
                </c:pt>
                <c:pt idx="3">
                  <c:v>Woche 4</c:v>
                </c:pt>
                <c:pt idx="4">
                  <c:v>Woche 5</c:v>
                </c:pt>
                <c:pt idx="5">
                  <c:v>Woche 6</c:v>
                </c:pt>
                <c:pt idx="6">
                  <c:v>Woche 7</c:v>
                </c:pt>
                <c:pt idx="7">
                  <c:v>Woche 8</c:v>
                </c:pt>
                <c:pt idx="8">
                  <c:v>Woche 9</c:v>
                </c:pt>
                <c:pt idx="9">
                  <c:v>Woche 10</c:v>
                </c:pt>
                <c:pt idx="10">
                  <c:v>Woche 11</c:v>
                </c:pt>
                <c:pt idx="11">
                  <c:v>Woche 12</c:v>
                </c:pt>
                <c:pt idx="12">
                  <c:v>Woche 13</c:v>
                </c:pt>
                <c:pt idx="13">
                  <c:v>Woche 14</c:v>
                </c:pt>
                <c:pt idx="14">
                  <c:v>Woche 15</c:v>
                </c:pt>
                <c:pt idx="15">
                  <c:v>Woche 16</c:v>
                </c:pt>
              </c:strCache>
            </c:strRef>
          </c:cat>
          <c:val>
            <c:numRef>
              <c:f>Lauftreff!$E$6:$E$21</c:f>
              <c:numCache>
                <c:formatCode>0" min."</c:formatCode>
                <c:ptCount val="16"/>
                <c:pt idx="0">
                  <c:v>30</c:v>
                </c:pt>
                <c:pt idx="1">
                  <c:v>40</c:v>
                </c:pt>
                <c:pt idx="2">
                  <c:v>50</c:v>
                </c:pt>
                <c:pt idx="3">
                  <c:v>60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80</c:v>
                </c:pt>
                <c:pt idx="8">
                  <c:v>100</c:v>
                </c:pt>
                <c:pt idx="9">
                  <c:v>60</c:v>
                </c:pt>
                <c:pt idx="10">
                  <c:v>80</c:v>
                </c:pt>
                <c:pt idx="11">
                  <c:v>100</c:v>
                </c:pt>
                <c:pt idx="12">
                  <c:v>120</c:v>
                </c:pt>
                <c:pt idx="13">
                  <c:v>150</c:v>
                </c:pt>
                <c:pt idx="14">
                  <c:v>180</c:v>
                </c:pt>
                <c:pt idx="15">
                  <c:v>240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160-4E18-AE58-0A6379C841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194155696"/>
        <c:axId val="195972448"/>
      </c:barChart>
      <c:catAx>
        <c:axId val="1941556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lt1">
                <a:lumMod val="9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95972448"/>
        <c:crosses val="autoZero"/>
        <c:auto val="1"/>
        <c:lblAlgn val="ctr"/>
        <c:lblOffset val="100"/>
        <c:noMultiLvlLbl val="0"/>
      </c:catAx>
      <c:valAx>
        <c:axId val="1959724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941556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Ex1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>Tabelle1!$A$2:$B$14</cx:f>
        <cx:lvl ptCount="13">
          <cx:pt idx="0">Laufen</cx:pt>
          <cx:pt idx="1">Zirkel</cx:pt>
          <cx:pt idx="2">Spinning</cx:pt>
          <cx:pt idx="3">Walking</cx:pt>
          <cx:pt idx="4">Rad fahren</cx:pt>
          <cx:pt idx="5">Cross X</cx:pt>
          <cx:pt idx="6">Pilates</cx:pt>
          <cx:pt idx="7">Bellicon</cx:pt>
          <cx:pt idx="8">Stretching</cx:pt>
          <cx:pt idx="9">Dance Aerobic</cx:pt>
          <cx:pt idx="10">Yoga</cx:pt>
          <cx:pt idx="11">Entspannt &amp; Gesund</cx:pt>
          <cx:pt idx="12">Sauna</cx:pt>
        </cx:lvl>
        <cx:lvl ptCount="13">
          <cx:pt idx="0">Ausdauer</cx:pt>
          <cx:pt idx="6">Beweglichkeit</cx:pt>
          <cx:pt idx="10">Entspannung</cx:pt>
        </cx:lvl>
        <cx:lvl ptCount="0"/>
      </cx:strDim>
      <cx:numDim type="size">
        <cx:f>Tabelle1!$C$2:$C$14</cx:f>
        <cx:lvl ptCount="13" formatCode="Standard">
          <cx:pt idx="0">1</cx:pt>
          <cx:pt idx="1">1</cx:pt>
          <cx:pt idx="2">1</cx:pt>
          <cx:pt idx="3">3</cx:pt>
          <cx:pt idx="4">1</cx:pt>
          <cx:pt idx="5">1</cx:pt>
          <cx:pt idx="6">1</cx:pt>
          <cx:pt idx="7">2</cx:pt>
          <cx:pt idx="8">1</cx:pt>
          <cx:pt idx="9">1</cx:pt>
          <cx:pt idx="10">1</cx:pt>
          <cx:pt idx="11">1</cx:pt>
          <cx:pt idx="12">1</cx:pt>
        </cx:lvl>
      </cx:numDim>
    </cx:data>
  </cx:chartData>
  <cx:chart>
    <cx:plotArea>
      <cx:plotAreaRegion>
        <cx:series layoutId="sunburst" uniqueId="{A1D9B83D-D99F-4475-B4B4-7D7DAEF97535}">
          <cx:tx>
            <cx:txData>
              <cx:f>Tabelle1!$C$1</cx:f>
              <cx:v>Datenreihe1</cx:v>
            </cx:txData>
          </cx:tx>
          <cx:dataLabels pos="ctr">
            <cx:visibility seriesName="0" categoryName="1" value="0"/>
          </cx:dataLabels>
          <cx:dataId val="0"/>
        </cx:series>
      </cx:plotAreaRegion>
    </cx:plotArea>
    <cx:legend pos="b" align="ctr" overlay="0"/>
  </cx:chart>
</cx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9">
  <cs:axisTitle>
    <cs:lnRef idx="0"/>
    <cs:fillRef idx="0"/>
    <cs:effectRef idx="0"/>
    <cs:fontRef idx="minor">
      <a:schemeClr val="lt1">
        <a:lumMod val="85000"/>
      </a:schemeClr>
    </cs:fontRef>
    <cs:defRPr sz="900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000" kern="1200"/>
  </cs:chartArea>
  <cs:dataLabel>
    <cs:lnRef idx="0"/>
    <cs:fillRef idx="0"/>
    <cs:effectRef idx="0"/>
    <cs:fontRef idx="minor">
      <a:schemeClr val="lt1">
        <a:lumMod val="8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lt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1600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900" kern="1200"/>
  </cs:trendlineLabel>
  <cs:upBar>
    <cs:lnRef idx="0"/>
    <cs:fillRef idx="0"/>
    <cs:effectRef idx="0"/>
    <cs:fontRef idx="minor">
      <a:schemeClr val="lt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385">
  <cs:axisTitle>
    <cs:lnRef idx="0"/>
    <cs:fillRef idx="0"/>
    <cs:effectRef idx="0"/>
    <cs:fontRef idx="minor">
      <a:schemeClr val="tx2"/>
    </cs:fontRef>
    <cs:defRPr sz="1197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31" kern="1200"/>
    <cs:bodyPr lIns="38100" tIns="19050" rIns="38100" bIns="19050">
      <a:spAutoFit/>
    </cs:bodyPr>
  </cs:dataLabel>
  <cs:dataLabelCallout>
    <cs:lnRef idx="0"/>
    <cs:fillRef idx="0"/>
    <cs:effectRef idx="0"/>
    <cs:fontRef idx="minor">
      <a:schemeClr val="tx2"/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2"/>
    </cs:fontRef>
    <cs:spPr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  <a:ln w="9525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2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2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2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2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defRPr sz="1197"/>
  </cs:dataTable>
  <cs:downBar>
    <cs:lnRef idx="0"/>
    <cs:fillRef idx="0"/>
    <cs:effectRef idx="0"/>
    <cs:fontRef idx="minor">
      <a:schemeClr val="dk1"/>
    </cs:fontRef>
    <cs:spPr>
      <a:solidFill>
        <a:schemeClr val="dk1"/>
      </a:solidFill>
    </cs:spPr>
  </cs:downBar>
  <cs:dropLine>
    <cs:lnRef idx="0"/>
    <cs:fillRef idx="0"/>
    <cs:effectRef idx="0"/>
    <cs:fontRef idx="minor">
      <a:schemeClr val="tx2"/>
    </cs:fontRef>
  </cs:dropLine>
  <cs:errorBar>
    <cs:lnRef idx="0"/>
    <cs:fillRef idx="0"/>
    <cs:effectRef idx="0"/>
    <cs:fontRef idx="minor">
      <a:schemeClr val="tx2"/>
    </cs:fontRef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  <a:lumOff val="10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</cs:hiLoLine>
  <cs:leaderLine>
    <cs:lnRef idx="0"/>
    <cs:fillRef idx="0"/>
    <cs:effectRef idx="0"/>
    <cs:fontRef idx="minor">
      <a:schemeClr val="tx2"/>
    </cs:fontRef>
  </cs:leaderLine>
  <cs:legend>
    <cs:lnRef idx="0"/>
    <cs:fillRef idx="0"/>
    <cs:effectRef idx="0"/>
    <cs:fontRef idx="minor">
      <a:schemeClr val="tx2"/>
    </cs:fontRef>
    <cs:defRPr sz="1197" kern="1200"/>
    <cs:bodyPr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/>
  </cs:seriesAxis>
  <cs:seriesLine>
    <cs:lnRef idx="0"/>
    <cs:fillRef idx="0"/>
    <cs:effectRef idx="0"/>
    <cs:fontRef idx="minor">
      <a:schemeClr val="tx2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2"/>
    </cs:fontRef>
    <cs:defRPr sz="2128" b="1" kern="1200"/>
    <cs:bodyPr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</cs:spPr>
  </cs:upBar>
  <cs:valueAxis>
    <cs:lnRef idx="0"/>
    <cs:fillRef idx="0"/>
    <cs:effectRef idx="0"/>
    <cs:fontRef idx="minor">
      <a:schemeClr val="tx2"/>
    </cs:fontRef>
    <cs:defRPr sz="1197"/>
  </cs:valueAxis>
  <cs:wall>
    <cs:lnRef idx="0"/>
    <cs:fillRef idx="0"/>
    <cs:effectRef idx="0"/>
    <cs:fontRef idx="minor">
      <a:schemeClr val="tx2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263F893-2521-439D-8A0F-1F4BEF204DB5}" type="doc">
      <dgm:prSet loTypeId="urn:microsoft.com/office/officeart/2009/3/layout/IncreasingArrows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8BE4B11F-9B6A-4396-9E69-A1F7661CA581}">
      <dgm:prSet phldrT="[Text]"/>
      <dgm:spPr/>
      <dgm:t>
        <a:bodyPr/>
        <a:lstStyle/>
        <a:p>
          <a:r>
            <a:rPr lang="de-DE" dirty="0" smtClean="0"/>
            <a:t>Jahreseröffnung</a:t>
          </a:r>
          <a:endParaRPr lang="de-DE" dirty="0"/>
        </a:p>
      </dgm:t>
    </dgm:pt>
    <dgm:pt modelId="{5CEB4982-AF3D-4B24-926B-B040710CF040}" type="parTrans" cxnId="{72A88883-D830-4ADF-BA8E-9A493872CC7B}">
      <dgm:prSet/>
      <dgm:spPr/>
      <dgm:t>
        <a:bodyPr/>
        <a:lstStyle/>
        <a:p>
          <a:endParaRPr lang="de-DE"/>
        </a:p>
      </dgm:t>
    </dgm:pt>
    <dgm:pt modelId="{7B27DC55-F767-4D18-A42F-FD38B3B07E19}" type="sibTrans" cxnId="{72A88883-D830-4ADF-BA8E-9A493872CC7B}">
      <dgm:prSet/>
      <dgm:spPr/>
      <dgm:t>
        <a:bodyPr/>
        <a:lstStyle/>
        <a:p>
          <a:endParaRPr lang="de-DE"/>
        </a:p>
      </dgm:t>
    </dgm:pt>
    <dgm:pt modelId="{A399FA7C-A0DC-45FE-84A5-18EA19FA02BB}">
      <dgm:prSet phldrT="[Text]"/>
      <dgm:spPr/>
      <dgm:t>
        <a:bodyPr/>
        <a:lstStyle/>
        <a:p>
          <a:r>
            <a:rPr lang="de-DE" dirty="0" smtClean="0"/>
            <a:t>Neue Kurse</a:t>
          </a:r>
          <a:endParaRPr lang="de-DE" dirty="0"/>
        </a:p>
      </dgm:t>
    </dgm:pt>
    <dgm:pt modelId="{0B9020D5-F799-4C1D-8CF8-707EB496ED15}" type="parTrans" cxnId="{0AF783DE-9B46-492E-845C-F69B4002D968}">
      <dgm:prSet/>
      <dgm:spPr/>
      <dgm:t>
        <a:bodyPr/>
        <a:lstStyle/>
        <a:p>
          <a:endParaRPr lang="de-DE"/>
        </a:p>
      </dgm:t>
    </dgm:pt>
    <dgm:pt modelId="{6CA67BA3-F692-4CB0-A87F-6CC5C0E274E8}" type="sibTrans" cxnId="{0AF783DE-9B46-492E-845C-F69B4002D968}">
      <dgm:prSet/>
      <dgm:spPr/>
      <dgm:t>
        <a:bodyPr/>
        <a:lstStyle/>
        <a:p>
          <a:endParaRPr lang="de-DE"/>
        </a:p>
      </dgm:t>
    </dgm:pt>
    <dgm:pt modelId="{3B160953-3263-4887-966A-C59505DB8C17}">
      <dgm:prSet phldrT="[Text]"/>
      <dgm:spPr/>
      <dgm:t>
        <a:bodyPr/>
        <a:lstStyle/>
        <a:p>
          <a:r>
            <a:rPr lang="de-DE" dirty="0" smtClean="0"/>
            <a:t>Ostereiersuche</a:t>
          </a:r>
          <a:endParaRPr lang="de-DE" dirty="0"/>
        </a:p>
      </dgm:t>
    </dgm:pt>
    <dgm:pt modelId="{7B90284F-B4EF-43B6-BC4C-5C6DC8C57284}" type="parTrans" cxnId="{C3572330-AD1F-4A90-A02F-FCF455FE4755}">
      <dgm:prSet/>
      <dgm:spPr/>
      <dgm:t>
        <a:bodyPr/>
        <a:lstStyle/>
        <a:p>
          <a:endParaRPr lang="de-DE"/>
        </a:p>
      </dgm:t>
    </dgm:pt>
    <dgm:pt modelId="{4EB75E85-6645-4E97-9436-966C3779727A}" type="sibTrans" cxnId="{C3572330-AD1F-4A90-A02F-FCF455FE4755}">
      <dgm:prSet/>
      <dgm:spPr/>
      <dgm:t>
        <a:bodyPr/>
        <a:lstStyle/>
        <a:p>
          <a:endParaRPr lang="de-DE"/>
        </a:p>
      </dgm:t>
    </dgm:pt>
    <dgm:pt modelId="{8A0BE820-0F23-4038-B06E-CCFFC92F2AC3}">
      <dgm:prSet phldrT="[Text]"/>
      <dgm:spPr/>
      <dgm:t>
        <a:bodyPr/>
        <a:lstStyle/>
        <a:p>
          <a:r>
            <a:rPr lang="de-DE" dirty="0" smtClean="0"/>
            <a:t>Familien-Event</a:t>
          </a:r>
          <a:endParaRPr lang="de-DE" dirty="0"/>
        </a:p>
      </dgm:t>
    </dgm:pt>
    <dgm:pt modelId="{ECE106D3-8AAE-4871-A756-51078D519531}" type="parTrans" cxnId="{BFC1A00F-7E1F-4940-9349-F5CA3D803329}">
      <dgm:prSet/>
      <dgm:spPr/>
      <dgm:t>
        <a:bodyPr/>
        <a:lstStyle/>
        <a:p>
          <a:endParaRPr lang="de-DE"/>
        </a:p>
      </dgm:t>
    </dgm:pt>
    <dgm:pt modelId="{A745B59B-0192-4F66-8788-DC11A574BC8F}" type="sibTrans" cxnId="{BFC1A00F-7E1F-4940-9349-F5CA3D803329}">
      <dgm:prSet/>
      <dgm:spPr/>
      <dgm:t>
        <a:bodyPr/>
        <a:lstStyle/>
        <a:p>
          <a:endParaRPr lang="de-DE"/>
        </a:p>
      </dgm:t>
    </dgm:pt>
    <dgm:pt modelId="{0D8963C7-D5D1-4643-8230-C15FFECDBB21}">
      <dgm:prSet phldrT="[Text]"/>
      <dgm:spPr/>
      <dgm:t>
        <a:bodyPr/>
        <a:lstStyle/>
        <a:p>
          <a:r>
            <a:rPr lang="de-DE" dirty="0" smtClean="0"/>
            <a:t>Radtour Ruhr</a:t>
          </a:r>
          <a:endParaRPr lang="de-DE" dirty="0"/>
        </a:p>
      </dgm:t>
    </dgm:pt>
    <dgm:pt modelId="{EA7B952D-9511-41EE-B6A0-C53AFD881D62}" type="parTrans" cxnId="{6215BB6A-45F3-4C11-886C-1BBE272614D7}">
      <dgm:prSet/>
      <dgm:spPr/>
      <dgm:t>
        <a:bodyPr/>
        <a:lstStyle/>
        <a:p>
          <a:endParaRPr lang="de-DE"/>
        </a:p>
      </dgm:t>
    </dgm:pt>
    <dgm:pt modelId="{5CB99F4C-A320-473B-BC52-6D5CE39515AA}" type="sibTrans" cxnId="{6215BB6A-45F3-4C11-886C-1BBE272614D7}">
      <dgm:prSet/>
      <dgm:spPr/>
      <dgm:t>
        <a:bodyPr/>
        <a:lstStyle/>
        <a:p>
          <a:endParaRPr lang="de-DE"/>
        </a:p>
      </dgm:t>
    </dgm:pt>
    <dgm:pt modelId="{31B1148E-D170-490B-960A-CBD4310697CE}">
      <dgm:prSet phldrT="[Text]"/>
      <dgm:spPr/>
      <dgm:t>
        <a:bodyPr/>
        <a:lstStyle/>
        <a:p>
          <a:r>
            <a:rPr lang="de-DE" dirty="0" smtClean="0"/>
            <a:t>Räder werden gestellt</a:t>
          </a:r>
          <a:endParaRPr lang="de-DE" dirty="0"/>
        </a:p>
      </dgm:t>
    </dgm:pt>
    <dgm:pt modelId="{09CACB4B-5820-49A3-B759-4870BDC2F08E}" type="parTrans" cxnId="{8CBA4370-4004-4CBF-9B35-9856C565177C}">
      <dgm:prSet/>
      <dgm:spPr/>
      <dgm:t>
        <a:bodyPr/>
        <a:lstStyle/>
        <a:p>
          <a:endParaRPr lang="de-DE"/>
        </a:p>
      </dgm:t>
    </dgm:pt>
    <dgm:pt modelId="{0A84E498-B2E4-4891-97E8-5F07C84B7A9E}" type="sibTrans" cxnId="{8CBA4370-4004-4CBF-9B35-9856C565177C}">
      <dgm:prSet/>
      <dgm:spPr/>
      <dgm:t>
        <a:bodyPr/>
        <a:lstStyle/>
        <a:p>
          <a:endParaRPr lang="de-DE"/>
        </a:p>
      </dgm:t>
    </dgm:pt>
    <dgm:pt modelId="{915B094C-F59A-4017-8479-BD7AE30F6DA6}">
      <dgm:prSet phldrT="[Text]"/>
      <dgm:spPr/>
      <dgm:t>
        <a:bodyPr/>
        <a:lstStyle/>
        <a:p>
          <a:r>
            <a:rPr lang="de-DE" dirty="0" err="1" smtClean="0"/>
            <a:t>Kursplan</a:t>
          </a:r>
          <a:r>
            <a:rPr lang="de-DE" dirty="0" smtClean="0"/>
            <a:t> vorstellen</a:t>
          </a:r>
          <a:endParaRPr lang="de-DE" dirty="0"/>
        </a:p>
      </dgm:t>
    </dgm:pt>
    <dgm:pt modelId="{16DCE218-1C6B-4614-8532-E6E01B0805E1}" type="parTrans" cxnId="{6CBFF8F5-14F4-4462-A639-47FBA7848FB3}">
      <dgm:prSet/>
      <dgm:spPr/>
      <dgm:t>
        <a:bodyPr/>
        <a:lstStyle/>
        <a:p>
          <a:endParaRPr lang="de-DE"/>
        </a:p>
      </dgm:t>
    </dgm:pt>
    <dgm:pt modelId="{CB0C8692-AFA3-44AC-A95D-7FF73FA69019}" type="sibTrans" cxnId="{6CBFF8F5-14F4-4462-A639-47FBA7848FB3}">
      <dgm:prSet/>
      <dgm:spPr/>
      <dgm:t>
        <a:bodyPr/>
        <a:lstStyle/>
        <a:p>
          <a:endParaRPr lang="de-DE"/>
        </a:p>
      </dgm:t>
    </dgm:pt>
    <dgm:pt modelId="{5F4B29B7-8411-4DBD-9627-ECDFC34862C8}">
      <dgm:prSet phldrT="[Text]"/>
      <dgm:spPr/>
      <dgm:t>
        <a:bodyPr/>
        <a:lstStyle/>
        <a:p>
          <a:r>
            <a:rPr lang="de-DE" dirty="0" smtClean="0"/>
            <a:t>Veranstaltungen</a:t>
          </a:r>
          <a:endParaRPr lang="de-DE" dirty="0"/>
        </a:p>
      </dgm:t>
    </dgm:pt>
    <dgm:pt modelId="{85511960-C900-4B8B-9D90-C515912C356D}" type="parTrans" cxnId="{7D1F441B-8557-4F3B-AD1E-B690E59F7A4A}">
      <dgm:prSet/>
      <dgm:spPr/>
      <dgm:t>
        <a:bodyPr/>
        <a:lstStyle/>
        <a:p>
          <a:endParaRPr lang="de-DE"/>
        </a:p>
      </dgm:t>
    </dgm:pt>
    <dgm:pt modelId="{7DA2F61F-6003-465B-A009-7F7189C26108}" type="sibTrans" cxnId="{7D1F441B-8557-4F3B-AD1E-B690E59F7A4A}">
      <dgm:prSet/>
      <dgm:spPr/>
      <dgm:t>
        <a:bodyPr/>
        <a:lstStyle/>
        <a:p>
          <a:endParaRPr lang="de-DE"/>
        </a:p>
      </dgm:t>
    </dgm:pt>
    <dgm:pt modelId="{CE0AB63B-5D7F-4054-B772-8BE5EED61026}">
      <dgm:prSet phldrT="[Text]"/>
      <dgm:spPr/>
      <dgm:t>
        <a:bodyPr/>
        <a:lstStyle/>
        <a:p>
          <a:r>
            <a:rPr lang="de-DE" dirty="0" smtClean="0"/>
            <a:t>Neue Teammitglieder</a:t>
          </a:r>
          <a:endParaRPr lang="de-DE" dirty="0"/>
        </a:p>
      </dgm:t>
    </dgm:pt>
    <dgm:pt modelId="{E91FAEC0-52F5-4F3D-A91F-499B46B38364}" type="parTrans" cxnId="{FAC14AB3-397B-4BC9-8539-A1C18200352D}">
      <dgm:prSet/>
      <dgm:spPr/>
      <dgm:t>
        <a:bodyPr/>
        <a:lstStyle/>
        <a:p>
          <a:endParaRPr lang="de-DE"/>
        </a:p>
      </dgm:t>
    </dgm:pt>
    <dgm:pt modelId="{2ED486AE-ED17-4F19-A246-94D2830F6230}" type="sibTrans" cxnId="{FAC14AB3-397B-4BC9-8539-A1C18200352D}">
      <dgm:prSet/>
      <dgm:spPr/>
      <dgm:t>
        <a:bodyPr/>
        <a:lstStyle/>
        <a:p>
          <a:endParaRPr lang="de-DE"/>
        </a:p>
      </dgm:t>
    </dgm:pt>
    <dgm:pt modelId="{A0B1E7E5-7298-47E5-A3A6-8F6FF58FC27A}">
      <dgm:prSet phldrT="[Text]"/>
      <dgm:spPr/>
      <dgm:t>
        <a:bodyPr/>
        <a:lstStyle/>
        <a:p>
          <a:r>
            <a:rPr lang="de-DE" dirty="0" err="1" smtClean="0"/>
            <a:t>Physio</a:t>
          </a:r>
          <a:r>
            <a:rPr lang="de-DE" dirty="0" smtClean="0"/>
            <a:t> Praxis eröffnen</a:t>
          </a:r>
          <a:endParaRPr lang="de-DE" dirty="0"/>
        </a:p>
      </dgm:t>
    </dgm:pt>
    <dgm:pt modelId="{10DB6505-CA71-44CE-AB8B-D9FAAB5E246F}" type="parTrans" cxnId="{0793FFAB-DC68-4FD2-BD3B-6826709AE857}">
      <dgm:prSet/>
      <dgm:spPr/>
      <dgm:t>
        <a:bodyPr/>
        <a:lstStyle/>
        <a:p>
          <a:endParaRPr lang="de-DE"/>
        </a:p>
      </dgm:t>
    </dgm:pt>
    <dgm:pt modelId="{3F7F112B-7C67-440C-8F76-74B9CDD2AEFC}" type="sibTrans" cxnId="{0793FFAB-DC68-4FD2-BD3B-6826709AE857}">
      <dgm:prSet/>
      <dgm:spPr/>
      <dgm:t>
        <a:bodyPr/>
        <a:lstStyle/>
        <a:p>
          <a:endParaRPr lang="de-DE"/>
        </a:p>
      </dgm:t>
    </dgm:pt>
    <dgm:pt modelId="{585226E6-6B1B-478E-B0C0-B46F13781A73}">
      <dgm:prSet phldrT="[Text]"/>
      <dgm:spPr/>
      <dgm:t>
        <a:bodyPr/>
        <a:lstStyle/>
        <a:p>
          <a:r>
            <a:rPr lang="de-DE" dirty="0" smtClean="0"/>
            <a:t>Tag der offenen Tür</a:t>
          </a:r>
        </a:p>
        <a:p>
          <a:r>
            <a:rPr lang="de-DE" dirty="0" smtClean="0"/>
            <a:t>Musik</a:t>
          </a:r>
        </a:p>
        <a:p>
          <a:r>
            <a:rPr lang="de-DE" dirty="0" smtClean="0"/>
            <a:t>Kleine Snacks</a:t>
          </a:r>
          <a:endParaRPr lang="de-DE" dirty="0"/>
        </a:p>
      </dgm:t>
    </dgm:pt>
    <dgm:pt modelId="{A81B09A2-8B5D-4FD3-B531-652F8D56BEB5}" type="parTrans" cxnId="{939C0FB1-991D-47BF-8140-CB6B34FA4155}">
      <dgm:prSet/>
      <dgm:spPr/>
      <dgm:t>
        <a:bodyPr/>
        <a:lstStyle/>
        <a:p>
          <a:endParaRPr lang="de-DE"/>
        </a:p>
      </dgm:t>
    </dgm:pt>
    <dgm:pt modelId="{00C8DE2D-A33E-4F5A-91A0-B9277C8737FF}" type="sibTrans" cxnId="{939C0FB1-991D-47BF-8140-CB6B34FA4155}">
      <dgm:prSet/>
      <dgm:spPr/>
      <dgm:t>
        <a:bodyPr/>
        <a:lstStyle/>
        <a:p>
          <a:endParaRPr lang="de-DE"/>
        </a:p>
      </dgm:t>
    </dgm:pt>
    <dgm:pt modelId="{204C940C-37F5-4184-867E-7060D4311E04}">
      <dgm:prSet phldrT="[Text]"/>
      <dgm:spPr/>
      <dgm:t>
        <a:bodyPr/>
        <a:lstStyle/>
        <a:p>
          <a:r>
            <a:rPr lang="de-DE" dirty="0" smtClean="0"/>
            <a:t>Vorbereitung im Spinning</a:t>
          </a:r>
          <a:endParaRPr lang="de-DE" dirty="0"/>
        </a:p>
      </dgm:t>
    </dgm:pt>
    <dgm:pt modelId="{593A5827-D751-4EE7-8E1A-B834B777C7D7}" type="parTrans" cxnId="{A06E6FBA-4520-4F02-8038-21F9BD31B96C}">
      <dgm:prSet/>
      <dgm:spPr/>
      <dgm:t>
        <a:bodyPr/>
        <a:lstStyle/>
        <a:p>
          <a:endParaRPr lang="de-DE"/>
        </a:p>
      </dgm:t>
    </dgm:pt>
    <dgm:pt modelId="{20CD0D89-49F5-43E6-89C5-2ACF166A445A}" type="sibTrans" cxnId="{A06E6FBA-4520-4F02-8038-21F9BD31B96C}">
      <dgm:prSet/>
      <dgm:spPr/>
      <dgm:t>
        <a:bodyPr/>
        <a:lstStyle/>
        <a:p>
          <a:endParaRPr lang="de-DE"/>
        </a:p>
      </dgm:t>
    </dgm:pt>
    <dgm:pt modelId="{6BA31D0D-EDA9-4295-B21D-6A4AC1330DB0}">
      <dgm:prSet phldrT="[Text]"/>
      <dgm:spPr/>
      <dgm:t>
        <a:bodyPr/>
        <a:lstStyle/>
        <a:p>
          <a:r>
            <a:rPr lang="de-DE" dirty="0" smtClean="0"/>
            <a:t>Grillen nach Rückkehr</a:t>
          </a:r>
          <a:endParaRPr lang="de-DE" dirty="0"/>
        </a:p>
      </dgm:t>
    </dgm:pt>
    <dgm:pt modelId="{8C238A4F-BCB8-44EA-B9EA-0F60F7DB4540}" type="parTrans" cxnId="{7491AC9D-F1CF-40D5-BE9D-920AA3AB3934}">
      <dgm:prSet/>
      <dgm:spPr/>
      <dgm:t>
        <a:bodyPr/>
        <a:lstStyle/>
        <a:p>
          <a:endParaRPr lang="de-DE"/>
        </a:p>
      </dgm:t>
    </dgm:pt>
    <dgm:pt modelId="{C34A299D-6162-4E5F-82CD-28F2DF25B0E3}" type="sibTrans" cxnId="{7491AC9D-F1CF-40D5-BE9D-920AA3AB3934}">
      <dgm:prSet/>
      <dgm:spPr/>
      <dgm:t>
        <a:bodyPr/>
        <a:lstStyle/>
        <a:p>
          <a:endParaRPr lang="de-DE"/>
        </a:p>
      </dgm:t>
    </dgm:pt>
    <dgm:pt modelId="{9A29D9A7-2506-4989-AEBF-7E371A2A5001}">
      <dgm:prSet phldrT="[Text]"/>
      <dgm:spPr/>
      <dgm:t>
        <a:bodyPr/>
        <a:lstStyle/>
        <a:p>
          <a:r>
            <a:rPr lang="de-DE" dirty="0" smtClean="0"/>
            <a:t>Fans willkommen</a:t>
          </a:r>
          <a:endParaRPr lang="de-DE" dirty="0"/>
        </a:p>
      </dgm:t>
    </dgm:pt>
    <dgm:pt modelId="{9632A39C-3F0A-4833-9AFB-3F38E95D2ABB}" type="parTrans" cxnId="{B331AD54-E690-4D0F-BC8A-DA552E4EA01F}">
      <dgm:prSet/>
      <dgm:spPr/>
      <dgm:t>
        <a:bodyPr/>
        <a:lstStyle/>
        <a:p>
          <a:endParaRPr lang="de-DE"/>
        </a:p>
      </dgm:t>
    </dgm:pt>
    <dgm:pt modelId="{8B7B8E2C-964D-4220-B89F-17671235D406}" type="sibTrans" cxnId="{B331AD54-E690-4D0F-BC8A-DA552E4EA01F}">
      <dgm:prSet/>
      <dgm:spPr/>
      <dgm:t>
        <a:bodyPr/>
        <a:lstStyle/>
        <a:p>
          <a:endParaRPr lang="de-DE"/>
        </a:p>
      </dgm:t>
    </dgm:pt>
    <dgm:pt modelId="{757B5A87-CFE9-4065-8209-AC8BA5B1072F}">
      <dgm:prSet phldrT="[Text]"/>
      <dgm:spPr/>
      <dgm:t>
        <a:bodyPr/>
        <a:lstStyle/>
        <a:p>
          <a:r>
            <a:rPr lang="de-DE" dirty="0" smtClean="0"/>
            <a:t>Oktoberfest</a:t>
          </a:r>
          <a:endParaRPr lang="de-DE" dirty="0"/>
        </a:p>
      </dgm:t>
    </dgm:pt>
    <dgm:pt modelId="{05776599-AD57-4379-B433-07C398B79E1A}" type="parTrans" cxnId="{6A955122-C33B-4AD8-B4AD-BC91558C0F0D}">
      <dgm:prSet/>
      <dgm:spPr/>
      <dgm:t>
        <a:bodyPr/>
        <a:lstStyle/>
        <a:p>
          <a:endParaRPr lang="de-DE"/>
        </a:p>
      </dgm:t>
    </dgm:pt>
    <dgm:pt modelId="{FD823270-39FF-4DB9-ADA8-D41A34A0F9A7}" type="sibTrans" cxnId="{6A955122-C33B-4AD8-B4AD-BC91558C0F0D}">
      <dgm:prSet/>
      <dgm:spPr/>
      <dgm:t>
        <a:bodyPr/>
        <a:lstStyle/>
        <a:p>
          <a:endParaRPr lang="de-DE"/>
        </a:p>
      </dgm:t>
    </dgm:pt>
    <dgm:pt modelId="{D81850E9-A522-4875-97E9-F3ED357161BA}">
      <dgm:prSet phldrT="[Text]"/>
      <dgm:spPr/>
      <dgm:t>
        <a:bodyPr/>
        <a:lstStyle/>
        <a:p>
          <a:r>
            <a:rPr lang="de-DE" dirty="0" smtClean="0"/>
            <a:t>Outfits prämiert</a:t>
          </a:r>
          <a:endParaRPr lang="de-DE" dirty="0"/>
        </a:p>
      </dgm:t>
    </dgm:pt>
    <dgm:pt modelId="{D5D3D2B5-6B6C-45EA-8DAE-5917CA1D2592}" type="parTrans" cxnId="{6FE14321-6E98-4797-A722-B369FE43B7C3}">
      <dgm:prSet/>
      <dgm:spPr/>
      <dgm:t>
        <a:bodyPr/>
        <a:lstStyle/>
        <a:p>
          <a:endParaRPr lang="de-DE"/>
        </a:p>
      </dgm:t>
    </dgm:pt>
    <dgm:pt modelId="{0A957188-FD98-433E-9CA3-D569A6B84A1A}" type="sibTrans" cxnId="{6FE14321-6E98-4797-A722-B369FE43B7C3}">
      <dgm:prSet/>
      <dgm:spPr/>
      <dgm:t>
        <a:bodyPr/>
        <a:lstStyle/>
        <a:p>
          <a:endParaRPr lang="de-DE"/>
        </a:p>
      </dgm:t>
    </dgm:pt>
    <dgm:pt modelId="{3C9FA16F-6732-4C7F-81EB-49F65FE4CA14}">
      <dgm:prSet phldrT="[Text]"/>
      <dgm:spPr/>
      <dgm:t>
        <a:bodyPr/>
        <a:lstStyle/>
        <a:p>
          <a:r>
            <a:rPr lang="de-DE" dirty="0" smtClean="0"/>
            <a:t>Live-Musik</a:t>
          </a:r>
          <a:endParaRPr lang="de-DE" dirty="0"/>
        </a:p>
      </dgm:t>
    </dgm:pt>
    <dgm:pt modelId="{C092292A-0F77-4CC2-AF69-2EF59B7D0181}" type="parTrans" cxnId="{4B560D8D-FA74-4C83-968C-D0E8598D3D97}">
      <dgm:prSet/>
      <dgm:spPr/>
      <dgm:t>
        <a:bodyPr/>
        <a:lstStyle/>
        <a:p>
          <a:endParaRPr lang="de-DE"/>
        </a:p>
      </dgm:t>
    </dgm:pt>
    <dgm:pt modelId="{9A0205D8-002C-46CD-9C60-C11C9F63CD4E}" type="sibTrans" cxnId="{4B560D8D-FA74-4C83-968C-D0E8598D3D97}">
      <dgm:prSet/>
      <dgm:spPr/>
      <dgm:t>
        <a:bodyPr/>
        <a:lstStyle/>
        <a:p>
          <a:endParaRPr lang="de-DE"/>
        </a:p>
      </dgm:t>
    </dgm:pt>
    <dgm:pt modelId="{6FD97035-A09B-440C-9C32-554B46F5466B}" type="pres">
      <dgm:prSet presAssocID="{7263F893-2521-439D-8A0F-1F4BEF204DB5}" presName="Name0" presStyleCnt="0">
        <dgm:presLayoutVars>
          <dgm:chMax val="5"/>
          <dgm:chPref val="5"/>
          <dgm:dir/>
          <dgm:animLvl val="lvl"/>
        </dgm:presLayoutVars>
      </dgm:prSet>
      <dgm:spPr/>
      <dgm:t>
        <a:bodyPr/>
        <a:lstStyle/>
        <a:p>
          <a:endParaRPr lang="de-DE"/>
        </a:p>
      </dgm:t>
    </dgm:pt>
    <dgm:pt modelId="{FFD88E59-B662-4590-A74B-2D91F7D64215}" type="pres">
      <dgm:prSet presAssocID="{8BE4B11F-9B6A-4396-9E69-A1F7661CA581}" presName="parentText1" presStyleLbl="node1" presStyleIdx="0" presStyleCnt="4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38AB1BEC-CE36-4B15-9153-F5A51DDDC9B9}" type="pres">
      <dgm:prSet presAssocID="{8BE4B11F-9B6A-4396-9E69-A1F7661CA581}" presName="childText1" presStyleLbl="solidAlignAcc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48830A0F-E35E-45D2-86FE-0DC10BCCA1AF}" type="pres">
      <dgm:prSet presAssocID="{3B160953-3263-4887-966A-C59505DB8C17}" presName="parentText2" presStyleLbl="node1" presStyleIdx="1" presStyleCnt="4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0643652-0370-4C48-9747-1F43518163BD}" type="pres">
      <dgm:prSet presAssocID="{3B160953-3263-4887-966A-C59505DB8C17}" presName="childText2" presStyleLbl="solidAlignAcc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653720FF-4A57-4D24-8418-F93688BB1772}" type="pres">
      <dgm:prSet presAssocID="{0D8963C7-D5D1-4643-8230-C15FFECDBB21}" presName="parentText3" presStyleLbl="node1" presStyleIdx="2" presStyleCnt="4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B097C594-9897-4731-ABF7-8572B4E21527}" type="pres">
      <dgm:prSet presAssocID="{0D8963C7-D5D1-4643-8230-C15FFECDBB21}" presName="childText3" presStyleLbl="solidAlignAcc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32E21909-1B4F-4D68-8489-1A6264B0F0F1}" type="pres">
      <dgm:prSet presAssocID="{757B5A87-CFE9-4065-8209-AC8BA5B1072F}" presName="parentText4" presStyleLbl="node1" presStyleIdx="3" presStyleCnt="4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37C8048B-DE5E-49D2-A491-C296EB8D97C1}" type="pres">
      <dgm:prSet presAssocID="{757B5A87-CFE9-4065-8209-AC8BA5B1072F}" presName="childText4" presStyleLbl="solidAlignAcc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089CB295-4E4A-4CB9-87B7-3EC58A800A4A}" type="presOf" srcId="{A399FA7C-A0DC-45FE-84A5-18EA19FA02BB}" destId="{38AB1BEC-CE36-4B15-9153-F5A51DDDC9B9}" srcOrd="0" destOrd="0" presId="urn:microsoft.com/office/officeart/2009/3/layout/IncreasingArrowsProcess"/>
    <dgm:cxn modelId="{0AF783DE-9B46-492E-845C-F69B4002D968}" srcId="{8BE4B11F-9B6A-4396-9E69-A1F7661CA581}" destId="{A399FA7C-A0DC-45FE-84A5-18EA19FA02BB}" srcOrd="0" destOrd="0" parTransId="{0B9020D5-F799-4C1D-8CF8-707EB496ED15}" sibTransId="{6CA67BA3-F692-4CB0-A87F-6CC5C0E274E8}"/>
    <dgm:cxn modelId="{138C0102-100D-41FD-A8BF-8F9EB19D39C9}" type="presOf" srcId="{8BE4B11F-9B6A-4396-9E69-A1F7661CA581}" destId="{FFD88E59-B662-4590-A74B-2D91F7D64215}" srcOrd="0" destOrd="0" presId="urn:microsoft.com/office/officeart/2009/3/layout/IncreasingArrowsProcess"/>
    <dgm:cxn modelId="{70FB9EA9-22A4-4D09-9B2A-C7027D8C87BB}" type="presOf" srcId="{9A29D9A7-2506-4989-AEBF-7E371A2A5001}" destId="{B097C594-9897-4731-ABF7-8572B4E21527}" srcOrd="0" destOrd="3" presId="urn:microsoft.com/office/officeart/2009/3/layout/IncreasingArrowsProcess"/>
    <dgm:cxn modelId="{A06E6FBA-4520-4F02-8038-21F9BD31B96C}" srcId="{0D8963C7-D5D1-4643-8230-C15FFECDBB21}" destId="{204C940C-37F5-4184-867E-7060D4311E04}" srcOrd="1" destOrd="0" parTransId="{593A5827-D751-4EE7-8E1A-B834B777C7D7}" sibTransId="{20CD0D89-49F5-43E6-89C5-2ACF166A445A}"/>
    <dgm:cxn modelId="{473DC441-A9A3-48A1-BC46-D08BB1AC52A5}" type="presOf" srcId="{CE0AB63B-5D7F-4054-B772-8BE5EED61026}" destId="{38AB1BEC-CE36-4B15-9153-F5A51DDDC9B9}" srcOrd="0" destOrd="3" presId="urn:microsoft.com/office/officeart/2009/3/layout/IncreasingArrowsProcess"/>
    <dgm:cxn modelId="{6D16A74D-3B7B-42E5-AF1E-C4F7C5374F90}" type="presOf" srcId="{3C9FA16F-6732-4C7F-81EB-49F65FE4CA14}" destId="{37C8048B-DE5E-49D2-A491-C296EB8D97C1}" srcOrd="0" destOrd="1" presId="urn:microsoft.com/office/officeart/2009/3/layout/IncreasingArrowsProcess"/>
    <dgm:cxn modelId="{6FE14321-6E98-4797-A722-B369FE43B7C3}" srcId="{757B5A87-CFE9-4065-8209-AC8BA5B1072F}" destId="{D81850E9-A522-4875-97E9-F3ED357161BA}" srcOrd="0" destOrd="0" parTransId="{D5D3D2B5-6B6C-45EA-8DAE-5917CA1D2592}" sibTransId="{0A957188-FD98-433E-9CA3-D569A6B84A1A}"/>
    <dgm:cxn modelId="{B331AD54-E690-4D0F-BC8A-DA552E4EA01F}" srcId="{0D8963C7-D5D1-4643-8230-C15FFECDBB21}" destId="{9A29D9A7-2506-4989-AEBF-7E371A2A5001}" srcOrd="3" destOrd="0" parTransId="{9632A39C-3F0A-4833-9AFB-3F38E95D2ABB}" sibTransId="{8B7B8E2C-964D-4220-B89F-17671235D406}"/>
    <dgm:cxn modelId="{939C0FB1-991D-47BF-8140-CB6B34FA4155}" srcId="{3B160953-3263-4887-966A-C59505DB8C17}" destId="{585226E6-6B1B-478E-B0C0-B46F13781A73}" srcOrd="1" destOrd="0" parTransId="{A81B09A2-8B5D-4FD3-B531-652F8D56BEB5}" sibTransId="{00C8DE2D-A33E-4F5A-91A0-B9277C8737FF}"/>
    <dgm:cxn modelId="{96F243CF-2525-46B8-B9A5-58DF0CCA2C1B}" type="presOf" srcId="{3B160953-3263-4887-966A-C59505DB8C17}" destId="{48830A0F-E35E-45D2-86FE-0DC10BCCA1AF}" srcOrd="0" destOrd="0" presId="urn:microsoft.com/office/officeart/2009/3/layout/IncreasingArrowsProcess"/>
    <dgm:cxn modelId="{7491AC9D-F1CF-40D5-BE9D-920AA3AB3934}" srcId="{0D8963C7-D5D1-4643-8230-C15FFECDBB21}" destId="{6BA31D0D-EDA9-4295-B21D-6A4AC1330DB0}" srcOrd="2" destOrd="0" parTransId="{8C238A4F-BCB8-44EA-B9EA-0F60F7DB4540}" sibTransId="{C34A299D-6162-4E5F-82CD-28F2DF25B0E3}"/>
    <dgm:cxn modelId="{FAE87372-88AA-4231-89D3-E00F6E18A993}" type="presOf" srcId="{757B5A87-CFE9-4065-8209-AC8BA5B1072F}" destId="{32E21909-1B4F-4D68-8489-1A6264B0F0F1}" srcOrd="0" destOrd="0" presId="urn:microsoft.com/office/officeart/2009/3/layout/IncreasingArrowsProcess"/>
    <dgm:cxn modelId="{BFC1A00F-7E1F-4940-9349-F5CA3D803329}" srcId="{3B160953-3263-4887-966A-C59505DB8C17}" destId="{8A0BE820-0F23-4038-B06E-CCFFC92F2AC3}" srcOrd="0" destOrd="0" parTransId="{ECE106D3-8AAE-4871-A756-51078D519531}" sibTransId="{A745B59B-0192-4F66-8788-DC11A574BC8F}"/>
    <dgm:cxn modelId="{CBB060CD-5701-4A86-8A91-ADE8AC6A2E11}" type="presOf" srcId="{31B1148E-D170-490B-960A-CBD4310697CE}" destId="{B097C594-9897-4731-ABF7-8572B4E21527}" srcOrd="0" destOrd="0" presId="urn:microsoft.com/office/officeart/2009/3/layout/IncreasingArrowsProcess"/>
    <dgm:cxn modelId="{8CBA4370-4004-4CBF-9B35-9856C565177C}" srcId="{0D8963C7-D5D1-4643-8230-C15FFECDBB21}" destId="{31B1148E-D170-490B-960A-CBD4310697CE}" srcOrd="0" destOrd="0" parTransId="{09CACB4B-5820-49A3-B759-4870BDC2F08E}" sibTransId="{0A84E498-B2E4-4891-97E8-5F07C84B7A9E}"/>
    <dgm:cxn modelId="{6A955122-C33B-4AD8-B4AD-BC91558C0F0D}" srcId="{7263F893-2521-439D-8A0F-1F4BEF204DB5}" destId="{757B5A87-CFE9-4065-8209-AC8BA5B1072F}" srcOrd="3" destOrd="0" parTransId="{05776599-AD57-4379-B433-07C398B79E1A}" sibTransId="{FD823270-39FF-4DB9-ADA8-D41A34A0F9A7}"/>
    <dgm:cxn modelId="{72A88883-D830-4ADF-BA8E-9A493872CC7B}" srcId="{7263F893-2521-439D-8A0F-1F4BEF204DB5}" destId="{8BE4B11F-9B6A-4396-9E69-A1F7661CA581}" srcOrd="0" destOrd="0" parTransId="{5CEB4982-AF3D-4B24-926B-B040710CF040}" sibTransId="{7B27DC55-F767-4D18-A42F-FD38B3B07E19}"/>
    <dgm:cxn modelId="{E51B3555-ED2E-47A4-A4E9-04F4DAA7AF2A}" type="presOf" srcId="{8A0BE820-0F23-4038-B06E-CCFFC92F2AC3}" destId="{D0643652-0370-4C48-9747-1F43518163BD}" srcOrd="0" destOrd="0" presId="urn:microsoft.com/office/officeart/2009/3/layout/IncreasingArrowsProcess"/>
    <dgm:cxn modelId="{27634224-3EFE-44F0-8824-6A155C6BCE6F}" type="presOf" srcId="{585226E6-6B1B-478E-B0C0-B46F13781A73}" destId="{D0643652-0370-4C48-9747-1F43518163BD}" srcOrd="0" destOrd="1" presId="urn:microsoft.com/office/officeart/2009/3/layout/IncreasingArrowsProcess"/>
    <dgm:cxn modelId="{27BD8200-86EE-4B26-9C66-84A982F707F4}" type="presOf" srcId="{D81850E9-A522-4875-97E9-F3ED357161BA}" destId="{37C8048B-DE5E-49D2-A491-C296EB8D97C1}" srcOrd="0" destOrd="0" presId="urn:microsoft.com/office/officeart/2009/3/layout/IncreasingArrowsProcess"/>
    <dgm:cxn modelId="{CE59FA9F-B11E-48EC-AA58-E07C5CFD6543}" type="presOf" srcId="{0D8963C7-D5D1-4643-8230-C15FFECDBB21}" destId="{653720FF-4A57-4D24-8418-F93688BB1772}" srcOrd="0" destOrd="0" presId="urn:microsoft.com/office/officeart/2009/3/layout/IncreasingArrowsProcess"/>
    <dgm:cxn modelId="{6215BB6A-45F3-4C11-886C-1BBE272614D7}" srcId="{7263F893-2521-439D-8A0F-1F4BEF204DB5}" destId="{0D8963C7-D5D1-4643-8230-C15FFECDBB21}" srcOrd="2" destOrd="0" parTransId="{EA7B952D-9511-41EE-B6A0-C53AFD881D62}" sibTransId="{5CB99F4C-A320-473B-BC52-6D5CE39515AA}"/>
    <dgm:cxn modelId="{FAC14AB3-397B-4BC9-8539-A1C18200352D}" srcId="{8BE4B11F-9B6A-4396-9E69-A1F7661CA581}" destId="{CE0AB63B-5D7F-4054-B772-8BE5EED61026}" srcOrd="3" destOrd="0" parTransId="{E91FAEC0-52F5-4F3D-A91F-499B46B38364}" sibTransId="{2ED486AE-ED17-4F19-A246-94D2830F6230}"/>
    <dgm:cxn modelId="{D47AFAD4-9D90-44E3-BED6-2F04F7639606}" type="presOf" srcId="{204C940C-37F5-4184-867E-7060D4311E04}" destId="{B097C594-9897-4731-ABF7-8572B4E21527}" srcOrd="0" destOrd="1" presId="urn:microsoft.com/office/officeart/2009/3/layout/IncreasingArrowsProcess"/>
    <dgm:cxn modelId="{4B560D8D-FA74-4C83-968C-D0E8598D3D97}" srcId="{757B5A87-CFE9-4065-8209-AC8BA5B1072F}" destId="{3C9FA16F-6732-4C7F-81EB-49F65FE4CA14}" srcOrd="1" destOrd="0" parTransId="{C092292A-0F77-4CC2-AF69-2EF59B7D0181}" sibTransId="{9A0205D8-002C-46CD-9C60-C11C9F63CD4E}"/>
    <dgm:cxn modelId="{0793FFAB-DC68-4FD2-BD3B-6826709AE857}" srcId="{8BE4B11F-9B6A-4396-9E69-A1F7661CA581}" destId="{A0B1E7E5-7298-47E5-A3A6-8F6FF58FC27A}" srcOrd="4" destOrd="0" parTransId="{10DB6505-CA71-44CE-AB8B-D9FAAB5E246F}" sibTransId="{3F7F112B-7C67-440C-8F76-74B9CDD2AEFC}"/>
    <dgm:cxn modelId="{51F2D564-74B7-4072-9FF5-6A8AC67363D1}" type="presOf" srcId="{6BA31D0D-EDA9-4295-B21D-6A4AC1330DB0}" destId="{B097C594-9897-4731-ABF7-8572B4E21527}" srcOrd="0" destOrd="2" presId="urn:microsoft.com/office/officeart/2009/3/layout/IncreasingArrowsProcess"/>
    <dgm:cxn modelId="{EC1A44C4-FEED-4C4B-994F-134A71CEBD25}" type="presOf" srcId="{5F4B29B7-8411-4DBD-9627-ECDFC34862C8}" destId="{38AB1BEC-CE36-4B15-9153-F5A51DDDC9B9}" srcOrd="0" destOrd="2" presId="urn:microsoft.com/office/officeart/2009/3/layout/IncreasingArrowsProcess"/>
    <dgm:cxn modelId="{C3572330-AD1F-4A90-A02F-FCF455FE4755}" srcId="{7263F893-2521-439D-8A0F-1F4BEF204DB5}" destId="{3B160953-3263-4887-966A-C59505DB8C17}" srcOrd="1" destOrd="0" parTransId="{7B90284F-B4EF-43B6-BC4C-5C6DC8C57284}" sibTransId="{4EB75E85-6645-4E97-9436-966C3779727A}"/>
    <dgm:cxn modelId="{AC8EE884-A8BB-458D-8793-80C5B39B23C3}" type="presOf" srcId="{A0B1E7E5-7298-47E5-A3A6-8F6FF58FC27A}" destId="{38AB1BEC-CE36-4B15-9153-F5A51DDDC9B9}" srcOrd="0" destOrd="4" presId="urn:microsoft.com/office/officeart/2009/3/layout/IncreasingArrowsProcess"/>
    <dgm:cxn modelId="{0884D919-8159-4C25-AEB6-608D802113A1}" type="presOf" srcId="{7263F893-2521-439D-8A0F-1F4BEF204DB5}" destId="{6FD97035-A09B-440C-9C32-554B46F5466B}" srcOrd="0" destOrd="0" presId="urn:microsoft.com/office/officeart/2009/3/layout/IncreasingArrowsProcess"/>
    <dgm:cxn modelId="{6CBFF8F5-14F4-4462-A639-47FBA7848FB3}" srcId="{8BE4B11F-9B6A-4396-9E69-A1F7661CA581}" destId="{915B094C-F59A-4017-8479-BD7AE30F6DA6}" srcOrd="1" destOrd="0" parTransId="{16DCE218-1C6B-4614-8532-E6E01B0805E1}" sibTransId="{CB0C8692-AFA3-44AC-A95D-7FF73FA69019}"/>
    <dgm:cxn modelId="{A510E72A-A779-4773-93AA-7D766C94BB74}" type="presOf" srcId="{915B094C-F59A-4017-8479-BD7AE30F6DA6}" destId="{38AB1BEC-CE36-4B15-9153-F5A51DDDC9B9}" srcOrd="0" destOrd="1" presId="urn:microsoft.com/office/officeart/2009/3/layout/IncreasingArrowsProcess"/>
    <dgm:cxn modelId="{7D1F441B-8557-4F3B-AD1E-B690E59F7A4A}" srcId="{8BE4B11F-9B6A-4396-9E69-A1F7661CA581}" destId="{5F4B29B7-8411-4DBD-9627-ECDFC34862C8}" srcOrd="2" destOrd="0" parTransId="{85511960-C900-4B8B-9D90-C515912C356D}" sibTransId="{7DA2F61F-6003-465B-A009-7F7189C26108}"/>
    <dgm:cxn modelId="{6EE7C603-8E36-4BA7-8799-F6937324E3A2}" type="presParOf" srcId="{6FD97035-A09B-440C-9C32-554B46F5466B}" destId="{FFD88E59-B662-4590-A74B-2D91F7D64215}" srcOrd="0" destOrd="0" presId="urn:microsoft.com/office/officeart/2009/3/layout/IncreasingArrowsProcess"/>
    <dgm:cxn modelId="{0BD83B63-6E69-409A-BCA4-2C1E948663CB}" type="presParOf" srcId="{6FD97035-A09B-440C-9C32-554B46F5466B}" destId="{38AB1BEC-CE36-4B15-9153-F5A51DDDC9B9}" srcOrd="1" destOrd="0" presId="urn:microsoft.com/office/officeart/2009/3/layout/IncreasingArrowsProcess"/>
    <dgm:cxn modelId="{42416EA3-3386-4F4B-A703-60576192A55A}" type="presParOf" srcId="{6FD97035-A09B-440C-9C32-554B46F5466B}" destId="{48830A0F-E35E-45D2-86FE-0DC10BCCA1AF}" srcOrd="2" destOrd="0" presId="urn:microsoft.com/office/officeart/2009/3/layout/IncreasingArrowsProcess"/>
    <dgm:cxn modelId="{FFC2703B-AB4A-4615-999D-4F2128AB55D8}" type="presParOf" srcId="{6FD97035-A09B-440C-9C32-554B46F5466B}" destId="{D0643652-0370-4C48-9747-1F43518163BD}" srcOrd="3" destOrd="0" presId="urn:microsoft.com/office/officeart/2009/3/layout/IncreasingArrowsProcess"/>
    <dgm:cxn modelId="{AE6FD250-147B-4254-988D-5045AB372325}" type="presParOf" srcId="{6FD97035-A09B-440C-9C32-554B46F5466B}" destId="{653720FF-4A57-4D24-8418-F93688BB1772}" srcOrd="4" destOrd="0" presId="urn:microsoft.com/office/officeart/2009/3/layout/IncreasingArrowsProcess"/>
    <dgm:cxn modelId="{57CDB0E1-6D6B-41D5-ABB7-984F7CD98F49}" type="presParOf" srcId="{6FD97035-A09B-440C-9C32-554B46F5466B}" destId="{B097C594-9897-4731-ABF7-8572B4E21527}" srcOrd="5" destOrd="0" presId="urn:microsoft.com/office/officeart/2009/3/layout/IncreasingArrowsProcess"/>
    <dgm:cxn modelId="{3402B7B4-8DBA-4154-865A-60945E2A407F}" type="presParOf" srcId="{6FD97035-A09B-440C-9C32-554B46F5466B}" destId="{32E21909-1B4F-4D68-8489-1A6264B0F0F1}" srcOrd="6" destOrd="0" presId="urn:microsoft.com/office/officeart/2009/3/layout/IncreasingArrowsProcess"/>
    <dgm:cxn modelId="{C4517812-D688-45B0-A235-86C10F455712}" type="presParOf" srcId="{6FD97035-A09B-440C-9C32-554B46F5466B}" destId="{37C8048B-DE5E-49D2-A491-C296EB8D97C1}" srcOrd="7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4DEFCDD-75A0-4FCB-A390-786C88A0AD18}" type="doc">
      <dgm:prSet loTypeId="urn:microsoft.com/office/officeart/2005/8/layout/funnel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B724382E-6612-4935-9C03-039B3223F1A3}">
      <dgm:prSet phldrT="[Text]"/>
      <dgm:spPr/>
      <dgm:t>
        <a:bodyPr/>
        <a:lstStyle/>
        <a:p>
          <a:r>
            <a:rPr lang="de-DE" dirty="0" smtClean="0"/>
            <a:t>Fitness</a:t>
          </a:r>
          <a:endParaRPr lang="de-DE" dirty="0"/>
        </a:p>
      </dgm:t>
    </dgm:pt>
    <dgm:pt modelId="{D1A34462-E3B8-434E-807D-F477FE8A72AB}" type="parTrans" cxnId="{C1D55722-BBE3-4E20-884C-2FEDC814DF9A}">
      <dgm:prSet/>
      <dgm:spPr/>
      <dgm:t>
        <a:bodyPr/>
        <a:lstStyle/>
        <a:p>
          <a:endParaRPr lang="de-DE"/>
        </a:p>
      </dgm:t>
    </dgm:pt>
    <dgm:pt modelId="{D3C4AA2E-2E21-492C-A023-9052EC0834E4}" type="sibTrans" cxnId="{C1D55722-BBE3-4E20-884C-2FEDC814DF9A}">
      <dgm:prSet/>
      <dgm:spPr/>
      <dgm:t>
        <a:bodyPr/>
        <a:lstStyle/>
        <a:p>
          <a:endParaRPr lang="de-DE"/>
        </a:p>
      </dgm:t>
    </dgm:pt>
    <dgm:pt modelId="{AB751816-BCAC-4496-9C66-55356C85E62C}">
      <dgm:prSet phldrT="[Text]"/>
      <dgm:spPr/>
      <dgm:t>
        <a:bodyPr/>
        <a:lstStyle/>
        <a:p>
          <a:r>
            <a:rPr lang="de-DE" dirty="0" smtClean="0"/>
            <a:t>Wohlbefinden</a:t>
          </a:r>
          <a:endParaRPr lang="de-DE" dirty="0"/>
        </a:p>
      </dgm:t>
    </dgm:pt>
    <dgm:pt modelId="{017DDB8C-1639-43C6-9BC9-CEB70F0BA9E7}" type="parTrans" cxnId="{B71EAF14-F969-4065-BBA3-0A865D007A88}">
      <dgm:prSet/>
      <dgm:spPr/>
      <dgm:t>
        <a:bodyPr/>
        <a:lstStyle/>
        <a:p>
          <a:endParaRPr lang="de-DE"/>
        </a:p>
      </dgm:t>
    </dgm:pt>
    <dgm:pt modelId="{50DD074A-85F2-481C-A0C8-3205252615DB}" type="sibTrans" cxnId="{B71EAF14-F969-4065-BBA3-0A865D007A88}">
      <dgm:prSet/>
      <dgm:spPr/>
      <dgm:t>
        <a:bodyPr/>
        <a:lstStyle/>
        <a:p>
          <a:endParaRPr lang="de-DE"/>
        </a:p>
      </dgm:t>
    </dgm:pt>
    <dgm:pt modelId="{5EE14196-5C1D-4F20-8CB8-24BDB3FE2E3B}">
      <dgm:prSet phldrT="[Text]"/>
      <dgm:spPr/>
      <dgm:t>
        <a:bodyPr/>
        <a:lstStyle/>
        <a:p>
          <a:r>
            <a:rPr lang="de-DE" dirty="0" smtClean="0"/>
            <a:t>Mobilität</a:t>
          </a:r>
          <a:endParaRPr lang="de-DE" dirty="0"/>
        </a:p>
      </dgm:t>
    </dgm:pt>
    <dgm:pt modelId="{AAD1C637-FBFA-4D89-A5A0-62ECA2817C5B}" type="parTrans" cxnId="{48C6291C-0C92-498C-892B-59BBD057CCED}">
      <dgm:prSet/>
      <dgm:spPr/>
      <dgm:t>
        <a:bodyPr/>
        <a:lstStyle/>
        <a:p>
          <a:endParaRPr lang="de-DE"/>
        </a:p>
      </dgm:t>
    </dgm:pt>
    <dgm:pt modelId="{4846BDB8-7971-42D4-8A10-E03FA239544B}" type="sibTrans" cxnId="{48C6291C-0C92-498C-892B-59BBD057CCED}">
      <dgm:prSet/>
      <dgm:spPr/>
      <dgm:t>
        <a:bodyPr/>
        <a:lstStyle/>
        <a:p>
          <a:endParaRPr lang="de-DE"/>
        </a:p>
      </dgm:t>
    </dgm:pt>
    <dgm:pt modelId="{90FF8FF7-E38C-44F9-A5FF-F1031A1F6AB1}">
      <dgm:prSet phldrT="[Text]"/>
      <dgm:spPr/>
      <dgm:t>
        <a:bodyPr/>
        <a:lstStyle/>
        <a:p>
          <a:r>
            <a:rPr lang="de-DE" dirty="0" smtClean="0"/>
            <a:t>Sport ‚N‘ More</a:t>
          </a:r>
          <a:endParaRPr lang="de-DE" dirty="0"/>
        </a:p>
      </dgm:t>
    </dgm:pt>
    <dgm:pt modelId="{649DE551-1667-4DB4-B8B2-2628FAEB310C}" type="parTrans" cxnId="{511F9C0E-3FB7-40A3-B77A-89D7BA4A8466}">
      <dgm:prSet/>
      <dgm:spPr/>
      <dgm:t>
        <a:bodyPr/>
        <a:lstStyle/>
        <a:p>
          <a:endParaRPr lang="de-DE"/>
        </a:p>
      </dgm:t>
    </dgm:pt>
    <dgm:pt modelId="{AA476E5A-1CD1-4CE9-9557-ABC150D4E0F9}" type="sibTrans" cxnId="{511F9C0E-3FB7-40A3-B77A-89D7BA4A8466}">
      <dgm:prSet/>
      <dgm:spPr/>
      <dgm:t>
        <a:bodyPr/>
        <a:lstStyle/>
        <a:p>
          <a:endParaRPr lang="de-DE"/>
        </a:p>
      </dgm:t>
    </dgm:pt>
    <dgm:pt modelId="{CB9F4A19-22FD-41F4-9A79-E98E7A836488}" type="pres">
      <dgm:prSet presAssocID="{F4DEFCDD-75A0-4FCB-A390-786C88A0AD18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DE23B2B2-FDC0-4E96-8DB6-FD31CA95621A}" type="pres">
      <dgm:prSet presAssocID="{F4DEFCDD-75A0-4FCB-A390-786C88A0AD18}" presName="ellipse" presStyleLbl="trBgShp" presStyleIdx="0" presStyleCnt="1"/>
      <dgm:spPr/>
    </dgm:pt>
    <dgm:pt modelId="{9C3ECF94-FF7C-453B-B0F1-6049D0424197}" type="pres">
      <dgm:prSet presAssocID="{F4DEFCDD-75A0-4FCB-A390-786C88A0AD18}" presName="arrow1" presStyleLbl="fgShp" presStyleIdx="0" presStyleCnt="1"/>
      <dgm:spPr/>
    </dgm:pt>
    <dgm:pt modelId="{B075FA75-B268-4FC4-A771-A0815E00B528}" type="pres">
      <dgm:prSet presAssocID="{F4DEFCDD-75A0-4FCB-A390-786C88A0AD18}" presName="rectangl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DF299EF-DE6A-4907-B65D-B8210B520D71}" type="pres">
      <dgm:prSet presAssocID="{AB751816-BCAC-4496-9C66-55356C85E62C}" presName="item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BE1DDB93-7F9A-45D7-91F2-F558EDED712B}" type="pres">
      <dgm:prSet presAssocID="{5EE14196-5C1D-4F20-8CB8-24BDB3FE2E3B}" presName="item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280C745-0BB4-4799-B5A9-38F62ECFBE7F}" type="pres">
      <dgm:prSet presAssocID="{90FF8FF7-E38C-44F9-A5FF-F1031A1F6AB1}" presName="item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F9EEF0E-7844-4128-9424-60942C00ED0C}" type="pres">
      <dgm:prSet presAssocID="{F4DEFCDD-75A0-4FCB-A390-786C88A0AD18}" presName="funnel" presStyleLbl="trAlignAcc1" presStyleIdx="0" presStyleCnt="1"/>
      <dgm:spPr/>
    </dgm:pt>
  </dgm:ptLst>
  <dgm:cxnLst>
    <dgm:cxn modelId="{30036490-3A21-4A3B-A290-3518CC4B884F}" type="presOf" srcId="{5EE14196-5C1D-4F20-8CB8-24BDB3FE2E3B}" destId="{5DF299EF-DE6A-4907-B65D-B8210B520D71}" srcOrd="0" destOrd="0" presId="urn:microsoft.com/office/officeart/2005/8/layout/funnel1"/>
    <dgm:cxn modelId="{B71EAF14-F969-4065-BBA3-0A865D007A88}" srcId="{F4DEFCDD-75A0-4FCB-A390-786C88A0AD18}" destId="{AB751816-BCAC-4496-9C66-55356C85E62C}" srcOrd="1" destOrd="0" parTransId="{017DDB8C-1639-43C6-9BC9-CEB70F0BA9E7}" sibTransId="{50DD074A-85F2-481C-A0C8-3205252615DB}"/>
    <dgm:cxn modelId="{904480F9-FADF-446E-8018-336F5F27D243}" type="presOf" srcId="{90FF8FF7-E38C-44F9-A5FF-F1031A1F6AB1}" destId="{B075FA75-B268-4FC4-A771-A0815E00B528}" srcOrd="0" destOrd="0" presId="urn:microsoft.com/office/officeart/2005/8/layout/funnel1"/>
    <dgm:cxn modelId="{8FFCF404-D71A-4DED-92F4-9947F4CD648B}" type="presOf" srcId="{B724382E-6612-4935-9C03-039B3223F1A3}" destId="{9280C745-0BB4-4799-B5A9-38F62ECFBE7F}" srcOrd="0" destOrd="0" presId="urn:microsoft.com/office/officeart/2005/8/layout/funnel1"/>
    <dgm:cxn modelId="{C1D55722-BBE3-4E20-884C-2FEDC814DF9A}" srcId="{F4DEFCDD-75A0-4FCB-A390-786C88A0AD18}" destId="{B724382E-6612-4935-9C03-039B3223F1A3}" srcOrd="0" destOrd="0" parTransId="{D1A34462-E3B8-434E-807D-F477FE8A72AB}" sibTransId="{D3C4AA2E-2E21-492C-A023-9052EC0834E4}"/>
    <dgm:cxn modelId="{6E81D0FC-42D9-4EF9-A7D5-5C9C478EA0AE}" type="presOf" srcId="{AB751816-BCAC-4496-9C66-55356C85E62C}" destId="{BE1DDB93-7F9A-45D7-91F2-F558EDED712B}" srcOrd="0" destOrd="0" presId="urn:microsoft.com/office/officeart/2005/8/layout/funnel1"/>
    <dgm:cxn modelId="{48C6291C-0C92-498C-892B-59BBD057CCED}" srcId="{F4DEFCDD-75A0-4FCB-A390-786C88A0AD18}" destId="{5EE14196-5C1D-4F20-8CB8-24BDB3FE2E3B}" srcOrd="2" destOrd="0" parTransId="{AAD1C637-FBFA-4D89-A5A0-62ECA2817C5B}" sibTransId="{4846BDB8-7971-42D4-8A10-E03FA239544B}"/>
    <dgm:cxn modelId="{511F9C0E-3FB7-40A3-B77A-89D7BA4A8466}" srcId="{F4DEFCDD-75A0-4FCB-A390-786C88A0AD18}" destId="{90FF8FF7-E38C-44F9-A5FF-F1031A1F6AB1}" srcOrd="3" destOrd="0" parTransId="{649DE551-1667-4DB4-B8B2-2628FAEB310C}" sibTransId="{AA476E5A-1CD1-4CE9-9557-ABC150D4E0F9}"/>
    <dgm:cxn modelId="{D454EAE9-8DAA-45F3-9D65-45754A04FFD2}" type="presOf" srcId="{F4DEFCDD-75A0-4FCB-A390-786C88A0AD18}" destId="{CB9F4A19-22FD-41F4-9A79-E98E7A836488}" srcOrd="0" destOrd="0" presId="urn:microsoft.com/office/officeart/2005/8/layout/funnel1"/>
    <dgm:cxn modelId="{922236F6-CA25-42C5-AD65-EB2961255FC6}" type="presParOf" srcId="{CB9F4A19-22FD-41F4-9A79-E98E7A836488}" destId="{DE23B2B2-FDC0-4E96-8DB6-FD31CA95621A}" srcOrd="0" destOrd="0" presId="urn:microsoft.com/office/officeart/2005/8/layout/funnel1"/>
    <dgm:cxn modelId="{FF4A2979-D117-4486-A8E3-19F88AAB8395}" type="presParOf" srcId="{CB9F4A19-22FD-41F4-9A79-E98E7A836488}" destId="{9C3ECF94-FF7C-453B-B0F1-6049D0424197}" srcOrd="1" destOrd="0" presId="urn:microsoft.com/office/officeart/2005/8/layout/funnel1"/>
    <dgm:cxn modelId="{0EB52682-673C-4D34-A992-9BB8A57FE632}" type="presParOf" srcId="{CB9F4A19-22FD-41F4-9A79-E98E7A836488}" destId="{B075FA75-B268-4FC4-A771-A0815E00B528}" srcOrd="2" destOrd="0" presId="urn:microsoft.com/office/officeart/2005/8/layout/funnel1"/>
    <dgm:cxn modelId="{75330E46-6DED-4F83-A9AB-967727AFF1B3}" type="presParOf" srcId="{CB9F4A19-22FD-41F4-9A79-E98E7A836488}" destId="{5DF299EF-DE6A-4907-B65D-B8210B520D71}" srcOrd="3" destOrd="0" presId="urn:microsoft.com/office/officeart/2005/8/layout/funnel1"/>
    <dgm:cxn modelId="{CE6E6E7B-D693-458E-A4EC-EF01EDD03A1B}" type="presParOf" srcId="{CB9F4A19-22FD-41F4-9A79-E98E7A836488}" destId="{BE1DDB93-7F9A-45D7-91F2-F558EDED712B}" srcOrd="4" destOrd="0" presId="urn:microsoft.com/office/officeart/2005/8/layout/funnel1"/>
    <dgm:cxn modelId="{F231424B-A58D-4611-88EB-0DB1A541B8A6}" type="presParOf" srcId="{CB9F4A19-22FD-41F4-9A79-E98E7A836488}" destId="{9280C745-0BB4-4799-B5A9-38F62ECFBE7F}" srcOrd="5" destOrd="0" presId="urn:microsoft.com/office/officeart/2005/8/layout/funnel1"/>
    <dgm:cxn modelId="{1B4780A5-9AFA-4BE6-BF9F-8D723E84EB6E}" type="presParOf" srcId="{CB9F4A19-22FD-41F4-9A79-E98E7A836488}" destId="{FF9EEF0E-7844-4128-9424-60942C00ED0C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D88E59-B662-4590-A74B-2D91F7D64215}">
      <dsp:nvSpPr>
        <dsp:cNvPr id="0" name=""/>
        <dsp:cNvSpPr/>
      </dsp:nvSpPr>
      <dsp:spPr>
        <a:xfrm>
          <a:off x="1188368" y="37941"/>
          <a:ext cx="8138862" cy="1184895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254000" bIns="188102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kern="1200" dirty="0" smtClean="0"/>
            <a:t>Jahreseröffnung</a:t>
          </a:r>
          <a:endParaRPr lang="de-DE" sz="2200" kern="1200" dirty="0"/>
        </a:p>
      </dsp:txBody>
      <dsp:txXfrm>
        <a:off x="1188368" y="334165"/>
        <a:ext cx="7842638" cy="592447"/>
      </dsp:txXfrm>
    </dsp:sp>
    <dsp:sp modelId="{38AB1BEC-CE36-4B15-9153-F5A51DDDC9B9}">
      <dsp:nvSpPr>
        <dsp:cNvPr id="0" name=""/>
        <dsp:cNvSpPr/>
      </dsp:nvSpPr>
      <dsp:spPr>
        <a:xfrm>
          <a:off x="1188368" y="953600"/>
          <a:ext cx="1876007" cy="219170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700" kern="1200" dirty="0" smtClean="0"/>
            <a:t>Neue Kurse</a:t>
          </a:r>
          <a:endParaRPr lang="de-DE" sz="1700" kern="1200" dirty="0"/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700" kern="1200" dirty="0" err="1" smtClean="0"/>
            <a:t>Kursplan</a:t>
          </a:r>
          <a:r>
            <a:rPr lang="de-DE" sz="1700" kern="1200" dirty="0" smtClean="0"/>
            <a:t> vorstellen</a:t>
          </a:r>
          <a:endParaRPr lang="de-DE" sz="1700" kern="1200" dirty="0"/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700" kern="1200" dirty="0" smtClean="0"/>
            <a:t>Veranstaltungen</a:t>
          </a:r>
          <a:endParaRPr lang="de-DE" sz="1700" kern="1200" dirty="0"/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700" kern="1200" dirty="0" smtClean="0"/>
            <a:t>Neue Teammitglieder</a:t>
          </a:r>
          <a:endParaRPr lang="de-DE" sz="1700" kern="1200" dirty="0"/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700" kern="1200" dirty="0" err="1" smtClean="0"/>
            <a:t>Physio</a:t>
          </a:r>
          <a:r>
            <a:rPr lang="de-DE" sz="1700" kern="1200" dirty="0" smtClean="0"/>
            <a:t> Praxis eröffnen</a:t>
          </a:r>
          <a:endParaRPr lang="de-DE" sz="1700" kern="1200" dirty="0"/>
        </a:p>
      </dsp:txBody>
      <dsp:txXfrm>
        <a:off x="1188368" y="953600"/>
        <a:ext cx="1876007" cy="2191700"/>
      </dsp:txXfrm>
    </dsp:sp>
    <dsp:sp modelId="{48830A0F-E35E-45D2-86FE-0DC10BCCA1AF}">
      <dsp:nvSpPr>
        <dsp:cNvPr id="0" name=""/>
        <dsp:cNvSpPr/>
      </dsp:nvSpPr>
      <dsp:spPr>
        <a:xfrm>
          <a:off x="3064376" y="432767"/>
          <a:ext cx="6262854" cy="1184895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254000" bIns="188102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kern="1200" dirty="0" smtClean="0"/>
            <a:t>Ostereiersuche</a:t>
          </a:r>
          <a:endParaRPr lang="de-DE" sz="2200" kern="1200" dirty="0"/>
        </a:p>
      </dsp:txBody>
      <dsp:txXfrm>
        <a:off x="3064376" y="728991"/>
        <a:ext cx="5966630" cy="592447"/>
      </dsp:txXfrm>
    </dsp:sp>
    <dsp:sp modelId="{D0643652-0370-4C48-9747-1F43518163BD}">
      <dsp:nvSpPr>
        <dsp:cNvPr id="0" name=""/>
        <dsp:cNvSpPr/>
      </dsp:nvSpPr>
      <dsp:spPr>
        <a:xfrm>
          <a:off x="3064376" y="1348425"/>
          <a:ext cx="1876007" cy="213583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700" kern="1200" dirty="0" smtClean="0"/>
            <a:t>Familien-Event</a:t>
          </a:r>
          <a:endParaRPr lang="de-DE" sz="1700" kern="1200" dirty="0"/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700" kern="1200" dirty="0" smtClean="0"/>
            <a:t>Tag der offenen Tür</a:t>
          </a:r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700" kern="1200" dirty="0" smtClean="0"/>
            <a:t>Musik</a:t>
          </a:r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700" kern="1200" dirty="0" smtClean="0"/>
            <a:t>Kleine Snacks</a:t>
          </a:r>
          <a:endParaRPr lang="de-DE" sz="1700" kern="1200" dirty="0"/>
        </a:p>
      </dsp:txBody>
      <dsp:txXfrm>
        <a:off x="3064376" y="1348425"/>
        <a:ext cx="1876007" cy="2135836"/>
      </dsp:txXfrm>
    </dsp:sp>
    <dsp:sp modelId="{653720FF-4A57-4D24-8418-F93688BB1772}">
      <dsp:nvSpPr>
        <dsp:cNvPr id="0" name=""/>
        <dsp:cNvSpPr/>
      </dsp:nvSpPr>
      <dsp:spPr>
        <a:xfrm>
          <a:off x="4940384" y="827592"/>
          <a:ext cx="4386846" cy="1184895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254000" bIns="188102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kern="1200" dirty="0" smtClean="0"/>
            <a:t>Radtour Ruhr</a:t>
          </a:r>
          <a:endParaRPr lang="de-DE" sz="2200" kern="1200" dirty="0"/>
        </a:p>
      </dsp:txBody>
      <dsp:txXfrm>
        <a:off x="4940384" y="1123816"/>
        <a:ext cx="4090622" cy="592447"/>
      </dsp:txXfrm>
    </dsp:sp>
    <dsp:sp modelId="{B097C594-9897-4731-ABF7-8572B4E21527}">
      <dsp:nvSpPr>
        <dsp:cNvPr id="0" name=""/>
        <dsp:cNvSpPr/>
      </dsp:nvSpPr>
      <dsp:spPr>
        <a:xfrm>
          <a:off x="4940384" y="1743251"/>
          <a:ext cx="1876007" cy="215011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700" kern="1200" dirty="0" smtClean="0"/>
            <a:t>Räder werden gestellt</a:t>
          </a:r>
          <a:endParaRPr lang="de-DE" sz="1700" kern="1200" dirty="0"/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700" kern="1200" dirty="0" smtClean="0"/>
            <a:t>Vorbereitung im Spinning</a:t>
          </a:r>
          <a:endParaRPr lang="de-DE" sz="1700" kern="1200" dirty="0"/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700" kern="1200" dirty="0" smtClean="0"/>
            <a:t>Grillen nach Rückkehr</a:t>
          </a:r>
          <a:endParaRPr lang="de-DE" sz="1700" kern="1200" dirty="0"/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700" kern="1200" dirty="0" smtClean="0"/>
            <a:t>Fans willkommen</a:t>
          </a:r>
          <a:endParaRPr lang="de-DE" sz="1700" kern="1200" dirty="0"/>
        </a:p>
      </dsp:txBody>
      <dsp:txXfrm>
        <a:off x="4940384" y="1743251"/>
        <a:ext cx="1876007" cy="2150117"/>
      </dsp:txXfrm>
    </dsp:sp>
    <dsp:sp modelId="{32E21909-1B4F-4D68-8489-1A6264B0F0F1}">
      <dsp:nvSpPr>
        <dsp:cNvPr id="0" name=""/>
        <dsp:cNvSpPr/>
      </dsp:nvSpPr>
      <dsp:spPr>
        <a:xfrm>
          <a:off x="6816392" y="1222417"/>
          <a:ext cx="2510838" cy="1184895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254000" bIns="188102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kern="1200" dirty="0" smtClean="0"/>
            <a:t>Oktoberfest</a:t>
          </a:r>
          <a:endParaRPr lang="de-DE" sz="2200" kern="1200" dirty="0"/>
        </a:p>
      </dsp:txBody>
      <dsp:txXfrm>
        <a:off x="6816392" y="1518641"/>
        <a:ext cx="2214614" cy="592447"/>
      </dsp:txXfrm>
    </dsp:sp>
    <dsp:sp modelId="{37C8048B-DE5E-49D2-A491-C296EB8D97C1}">
      <dsp:nvSpPr>
        <dsp:cNvPr id="0" name=""/>
        <dsp:cNvSpPr/>
      </dsp:nvSpPr>
      <dsp:spPr>
        <a:xfrm>
          <a:off x="6816392" y="2138076"/>
          <a:ext cx="1893099" cy="217531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700" kern="1200" dirty="0" smtClean="0"/>
            <a:t>Outfits prämiert</a:t>
          </a:r>
          <a:endParaRPr lang="de-DE" sz="1700" kern="1200" dirty="0"/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700" kern="1200" dirty="0" smtClean="0"/>
            <a:t>Live-Musik</a:t>
          </a:r>
          <a:endParaRPr lang="de-DE" sz="1700" kern="1200" dirty="0"/>
        </a:p>
      </dsp:txBody>
      <dsp:txXfrm>
        <a:off x="6816392" y="2138076"/>
        <a:ext cx="1893099" cy="217531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E23B2B2-FDC0-4E96-8DB6-FD31CA95621A}">
      <dsp:nvSpPr>
        <dsp:cNvPr id="0" name=""/>
        <dsp:cNvSpPr/>
      </dsp:nvSpPr>
      <dsp:spPr>
        <a:xfrm>
          <a:off x="3498227" y="176773"/>
          <a:ext cx="3508266" cy="1218374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C3ECF94-FF7C-453B-B0F1-6049D0424197}">
      <dsp:nvSpPr>
        <dsp:cNvPr id="0" name=""/>
        <dsp:cNvSpPr/>
      </dsp:nvSpPr>
      <dsp:spPr>
        <a:xfrm>
          <a:off x="4917851" y="3160159"/>
          <a:ext cx="679896" cy="435133"/>
        </a:xfrm>
        <a:prstGeom prst="down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075FA75-B268-4FC4-A771-A0815E00B528}">
      <dsp:nvSpPr>
        <dsp:cNvPr id="0" name=""/>
        <dsp:cNvSpPr/>
      </dsp:nvSpPr>
      <dsp:spPr>
        <a:xfrm>
          <a:off x="3626048" y="3508266"/>
          <a:ext cx="3263503" cy="8158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800" kern="1200" dirty="0" smtClean="0"/>
            <a:t>Sport ‚N‘ More</a:t>
          </a:r>
          <a:endParaRPr lang="de-DE" sz="2800" kern="1200" dirty="0"/>
        </a:p>
      </dsp:txBody>
      <dsp:txXfrm>
        <a:off x="3626048" y="3508266"/>
        <a:ext cx="3263503" cy="815875"/>
      </dsp:txXfrm>
    </dsp:sp>
    <dsp:sp modelId="{5DF299EF-DE6A-4907-B65D-B8210B520D71}">
      <dsp:nvSpPr>
        <dsp:cNvPr id="0" name=""/>
        <dsp:cNvSpPr/>
      </dsp:nvSpPr>
      <dsp:spPr>
        <a:xfrm>
          <a:off x="4773713" y="1489245"/>
          <a:ext cx="1223813" cy="122381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100" kern="1200" dirty="0" smtClean="0"/>
            <a:t>Mobilität</a:t>
          </a:r>
          <a:endParaRPr lang="de-DE" sz="1100" kern="1200" dirty="0"/>
        </a:p>
      </dsp:txBody>
      <dsp:txXfrm>
        <a:off x="4952936" y="1668468"/>
        <a:ext cx="865367" cy="865367"/>
      </dsp:txXfrm>
    </dsp:sp>
    <dsp:sp modelId="{BE1DDB93-7F9A-45D7-91F2-F558EDED712B}">
      <dsp:nvSpPr>
        <dsp:cNvPr id="0" name=""/>
        <dsp:cNvSpPr/>
      </dsp:nvSpPr>
      <dsp:spPr>
        <a:xfrm>
          <a:off x="3898006" y="571113"/>
          <a:ext cx="1223813" cy="122381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100" kern="1200" dirty="0" smtClean="0"/>
            <a:t>Wohlbefinden</a:t>
          </a:r>
          <a:endParaRPr lang="de-DE" sz="1100" kern="1200" dirty="0"/>
        </a:p>
      </dsp:txBody>
      <dsp:txXfrm>
        <a:off x="4077229" y="750336"/>
        <a:ext cx="865367" cy="865367"/>
      </dsp:txXfrm>
    </dsp:sp>
    <dsp:sp modelId="{9280C745-0BB4-4799-B5A9-38F62ECFBE7F}">
      <dsp:nvSpPr>
        <dsp:cNvPr id="0" name=""/>
        <dsp:cNvSpPr/>
      </dsp:nvSpPr>
      <dsp:spPr>
        <a:xfrm>
          <a:off x="5149016" y="275222"/>
          <a:ext cx="1223813" cy="122381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100" kern="1200" dirty="0" smtClean="0"/>
            <a:t>Fitness</a:t>
          </a:r>
          <a:endParaRPr lang="de-DE" sz="1100" kern="1200" dirty="0"/>
        </a:p>
      </dsp:txBody>
      <dsp:txXfrm>
        <a:off x="5328239" y="454445"/>
        <a:ext cx="865367" cy="865367"/>
      </dsp:txXfrm>
    </dsp:sp>
    <dsp:sp modelId="{FF9EEF0E-7844-4128-9424-60942C00ED0C}">
      <dsp:nvSpPr>
        <dsp:cNvPr id="0" name=""/>
        <dsp:cNvSpPr/>
      </dsp:nvSpPr>
      <dsp:spPr>
        <a:xfrm>
          <a:off x="3354089" y="27195"/>
          <a:ext cx="3807420" cy="3045936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593EE8-A82C-4423-A705-0B490EF874B0}" type="datetimeFigureOut">
              <a:rPr lang="de-DE" smtClean="0"/>
              <a:t>25.02.2016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851504-2E7F-479B-A738-41540387765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86805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Dunkle Jahreszeit, wenig Antrieb, Motivation durch Gruppendynamik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51504-2E7F-479B-A738-415403877655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32366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Bellicon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und Rückenschule finden wie gewohnt statt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51504-2E7F-479B-A738-415403877655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443581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Eingefügt mit Zielformatierung, anschließend in</a:t>
            </a:r>
            <a:r>
              <a:rPr lang="de-DE" baseline="0" dirty="0" smtClean="0"/>
              <a:t> PowerPoint weiter bearbeitet</a:t>
            </a:r>
          </a:p>
          <a:p>
            <a:r>
              <a:rPr lang="de-DE" baseline="0" dirty="0" smtClean="0"/>
              <a:t>-Dauer als Liniendiagramm auf eine zweite Y-Achse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51504-2E7F-479B-A738-415403877655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99765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Verknüpft mit Zielformatierung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51504-2E7F-479B-A738-415403877655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83860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Das richtige Einfügen der Daten aus Excel ist sehr tückisch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51504-2E7F-479B-A738-415403877655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18108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Eingefügt aus Excel und in PowerPoint nachbearbeitet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51504-2E7F-479B-A738-415403877655}" type="slidenum">
              <a:rPr lang="de-DE" smtClean="0"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53467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38200" y="2268692"/>
            <a:ext cx="10515600" cy="2230984"/>
          </a:xfrm>
        </p:spPr>
        <p:txBody>
          <a:bodyPr anchor="b">
            <a:normAutofit/>
          </a:bodyPr>
          <a:lstStyle>
            <a:lvl1pPr algn="l">
              <a:defRPr sz="3600">
                <a:latin typeface="Gill Sans MT" panose="020B0502020104020203" pitchFamily="34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838200" y="4591751"/>
            <a:ext cx="10515600" cy="1249656"/>
          </a:xfrm>
        </p:spPr>
        <p:txBody>
          <a:bodyPr/>
          <a:lstStyle>
            <a:lvl1pPr marL="0" indent="0" algn="l">
              <a:buNone/>
              <a:defRPr sz="2400">
                <a:latin typeface="Gill Sans MT" panose="020B050202010402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89136-D473-4FB2-8549-78D0E9140027}" type="datetimeFigureOut">
              <a:rPr lang="de-DE" smtClean="0"/>
              <a:t>25.02.2016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204AA-B5A1-4B63-972D-71F66927AF4B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Freihandform 7"/>
          <p:cNvSpPr/>
          <p:nvPr userDrawn="1"/>
        </p:nvSpPr>
        <p:spPr>
          <a:xfrm>
            <a:off x="311972" y="1581374"/>
            <a:ext cx="11338560" cy="907971"/>
          </a:xfrm>
          <a:custGeom>
            <a:avLst/>
            <a:gdLst>
              <a:gd name="connsiteX0" fmla="*/ 0 w 11338560"/>
              <a:gd name="connsiteY0" fmla="*/ 0 h 907971"/>
              <a:gd name="connsiteX1" fmla="*/ 4184724 w 11338560"/>
              <a:gd name="connsiteY1" fmla="*/ 580913 h 907971"/>
              <a:gd name="connsiteX2" fmla="*/ 6723529 w 11338560"/>
              <a:gd name="connsiteY2" fmla="*/ 387275 h 907971"/>
              <a:gd name="connsiteX3" fmla="*/ 8380207 w 11338560"/>
              <a:gd name="connsiteY3" fmla="*/ 892884 h 907971"/>
              <a:gd name="connsiteX4" fmla="*/ 11338560 w 11338560"/>
              <a:gd name="connsiteY4" fmla="*/ 785308 h 907971"/>
              <a:gd name="connsiteX5" fmla="*/ 11338560 w 11338560"/>
              <a:gd name="connsiteY5" fmla="*/ 785308 h 9079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338560" h="907971">
                <a:moveTo>
                  <a:pt x="0" y="0"/>
                </a:moveTo>
                <a:cubicBezTo>
                  <a:pt x="1532068" y="258183"/>
                  <a:pt x="3064136" y="516367"/>
                  <a:pt x="4184724" y="580913"/>
                </a:cubicBezTo>
                <a:cubicBezTo>
                  <a:pt x="5305312" y="645459"/>
                  <a:pt x="6024282" y="335280"/>
                  <a:pt x="6723529" y="387275"/>
                </a:cubicBezTo>
                <a:cubicBezTo>
                  <a:pt x="7422776" y="439270"/>
                  <a:pt x="7611035" y="826545"/>
                  <a:pt x="8380207" y="892884"/>
                </a:cubicBezTo>
                <a:cubicBezTo>
                  <a:pt x="9149379" y="959223"/>
                  <a:pt x="11338560" y="785308"/>
                  <a:pt x="11338560" y="785308"/>
                </a:cubicBezTo>
                <a:lnTo>
                  <a:pt x="11338560" y="785308"/>
                </a:lnTo>
              </a:path>
            </a:pathLst>
          </a:cu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9438" y="473589"/>
            <a:ext cx="4661094" cy="1280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97866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89136-D473-4FB2-8549-78D0E9140027}" type="datetimeFigureOut">
              <a:rPr lang="de-DE" smtClean="0"/>
              <a:t>25.02.2016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204AA-B5A1-4B63-972D-71F66927AF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57669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89136-D473-4FB2-8549-78D0E9140027}" type="datetimeFigureOut">
              <a:rPr lang="de-DE" smtClean="0"/>
              <a:t>25.02.2016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204AA-B5A1-4B63-972D-71F66927AF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13072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Diagram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89136-D473-4FB2-8549-78D0E9140027}" type="datetimeFigureOut">
              <a:rPr lang="de-DE" smtClean="0"/>
              <a:pPr/>
              <a:t>25.02.2016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204AA-B5A1-4B63-972D-71F66927AF4B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Diagrammplatzhalter 6"/>
          <p:cNvSpPr>
            <a:spLocks noGrp="1"/>
          </p:cNvSpPr>
          <p:nvPr>
            <p:ph type="chart" sz="quarter" idx="13"/>
          </p:nvPr>
        </p:nvSpPr>
        <p:spPr>
          <a:xfrm>
            <a:off x="838200" y="1968500"/>
            <a:ext cx="4680000" cy="1800000"/>
          </a:xfrm>
        </p:spPr>
        <p:txBody>
          <a:bodyPr/>
          <a:lstStyle/>
          <a:p>
            <a:endParaRPr lang="de-DE"/>
          </a:p>
        </p:txBody>
      </p:sp>
      <p:sp>
        <p:nvSpPr>
          <p:cNvPr id="8" name="Diagrammplatzhalter 6"/>
          <p:cNvSpPr>
            <a:spLocks noGrp="1"/>
          </p:cNvSpPr>
          <p:nvPr>
            <p:ph type="chart" sz="quarter" idx="14"/>
          </p:nvPr>
        </p:nvSpPr>
        <p:spPr>
          <a:xfrm>
            <a:off x="6673800" y="1968500"/>
            <a:ext cx="4680000" cy="1800000"/>
          </a:xfrm>
        </p:spPr>
        <p:txBody>
          <a:bodyPr/>
          <a:lstStyle/>
          <a:p>
            <a:endParaRPr lang="de-DE"/>
          </a:p>
        </p:txBody>
      </p:sp>
      <p:sp>
        <p:nvSpPr>
          <p:cNvPr id="9" name="Diagrammplatzhalter 6"/>
          <p:cNvSpPr>
            <a:spLocks noGrp="1"/>
          </p:cNvSpPr>
          <p:nvPr>
            <p:ph type="chart" sz="quarter" idx="15"/>
          </p:nvPr>
        </p:nvSpPr>
        <p:spPr>
          <a:xfrm>
            <a:off x="838200" y="4162425"/>
            <a:ext cx="4680000" cy="1800000"/>
          </a:xfrm>
        </p:spPr>
        <p:txBody>
          <a:bodyPr/>
          <a:lstStyle/>
          <a:p>
            <a:endParaRPr lang="de-DE"/>
          </a:p>
        </p:txBody>
      </p:sp>
      <p:sp>
        <p:nvSpPr>
          <p:cNvPr id="10" name="Diagrammplatzhalter 6"/>
          <p:cNvSpPr>
            <a:spLocks noGrp="1"/>
          </p:cNvSpPr>
          <p:nvPr>
            <p:ph type="chart" sz="quarter" idx="16"/>
          </p:nvPr>
        </p:nvSpPr>
        <p:spPr>
          <a:xfrm>
            <a:off x="6673800" y="4162425"/>
            <a:ext cx="4680000" cy="1800000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14562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89136-D473-4FB2-8549-78D0E9140027}" type="datetimeFigureOut">
              <a:rPr lang="de-DE" smtClean="0"/>
              <a:t>25.02.2016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204AA-B5A1-4B63-972D-71F66927AF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168859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89136-D473-4FB2-8549-78D0E9140027}" type="datetimeFigureOut">
              <a:rPr lang="de-DE" smtClean="0"/>
              <a:t>25.02.2016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204AA-B5A1-4B63-972D-71F66927AF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2113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89136-D473-4FB2-8549-78D0E9140027}" type="datetimeFigureOut">
              <a:rPr lang="de-DE" smtClean="0"/>
              <a:t>25.02.2016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204AA-B5A1-4B63-972D-71F66927AF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095793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1075765"/>
            <a:ext cx="10515600" cy="61492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89136-D473-4FB2-8549-78D0E9140027}" type="datetimeFigureOut">
              <a:rPr lang="de-DE" smtClean="0"/>
              <a:t>25.02.2016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204AA-B5A1-4B63-972D-71F66927AF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07581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89136-D473-4FB2-8549-78D0E9140027}" type="datetimeFigureOut">
              <a:rPr lang="de-DE" smtClean="0"/>
              <a:t>25.02.2016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204AA-B5A1-4B63-972D-71F66927AF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5438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89136-D473-4FB2-8549-78D0E9140027}" type="datetimeFigureOut">
              <a:rPr lang="de-DE" smtClean="0"/>
              <a:t>25.02.2016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204AA-B5A1-4B63-972D-71F66927AF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5981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89136-D473-4FB2-8549-78D0E9140027}" type="datetimeFigureOut">
              <a:rPr lang="de-DE" smtClean="0"/>
              <a:t>25.02.2016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204AA-B5A1-4B63-972D-71F66927AF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21436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89136-D473-4FB2-8549-78D0E9140027}" type="datetimeFigureOut">
              <a:rPr lang="de-DE" smtClean="0"/>
              <a:t>25.02.2016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204AA-B5A1-4B63-972D-71F66927AF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651681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1151509"/>
            <a:ext cx="10515600" cy="5391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1pPr>
          </a:lstStyle>
          <a:p>
            <a:fld id="{D6789136-D473-4FB2-8549-78D0E9140027}" type="datetimeFigureOut">
              <a:rPr lang="de-DE" smtClean="0"/>
              <a:pPr/>
              <a:t>25.02.2016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1pPr>
          </a:lstStyle>
          <a:p>
            <a:fld id="{D52204AA-B5A1-4B63-972D-71F66927AF4B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8" name="Freihandform 7"/>
          <p:cNvSpPr/>
          <p:nvPr userDrawn="1"/>
        </p:nvSpPr>
        <p:spPr>
          <a:xfrm>
            <a:off x="311972" y="161365"/>
            <a:ext cx="11338560" cy="907971"/>
          </a:xfrm>
          <a:custGeom>
            <a:avLst/>
            <a:gdLst>
              <a:gd name="connsiteX0" fmla="*/ 0 w 11338560"/>
              <a:gd name="connsiteY0" fmla="*/ 0 h 907971"/>
              <a:gd name="connsiteX1" fmla="*/ 4184724 w 11338560"/>
              <a:gd name="connsiteY1" fmla="*/ 580913 h 907971"/>
              <a:gd name="connsiteX2" fmla="*/ 6723529 w 11338560"/>
              <a:gd name="connsiteY2" fmla="*/ 387275 h 907971"/>
              <a:gd name="connsiteX3" fmla="*/ 8380207 w 11338560"/>
              <a:gd name="connsiteY3" fmla="*/ 892884 h 907971"/>
              <a:gd name="connsiteX4" fmla="*/ 11338560 w 11338560"/>
              <a:gd name="connsiteY4" fmla="*/ 785308 h 907971"/>
              <a:gd name="connsiteX5" fmla="*/ 11338560 w 11338560"/>
              <a:gd name="connsiteY5" fmla="*/ 785308 h 9079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338560" h="907971">
                <a:moveTo>
                  <a:pt x="0" y="0"/>
                </a:moveTo>
                <a:cubicBezTo>
                  <a:pt x="1532068" y="258183"/>
                  <a:pt x="3064136" y="516367"/>
                  <a:pt x="4184724" y="580913"/>
                </a:cubicBezTo>
                <a:cubicBezTo>
                  <a:pt x="5305312" y="645459"/>
                  <a:pt x="6024282" y="335280"/>
                  <a:pt x="6723529" y="387275"/>
                </a:cubicBezTo>
                <a:cubicBezTo>
                  <a:pt x="7422776" y="439270"/>
                  <a:pt x="7611035" y="826545"/>
                  <a:pt x="8380207" y="892884"/>
                </a:cubicBezTo>
                <a:cubicBezTo>
                  <a:pt x="9149379" y="959223"/>
                  <a:pt x="11338560" y="785308"/>
                  <a:pt x="11338560" y="785308"/>
                </a:cubicBezTo>
                <a:lnTo>
                  <a:pt x="11338560" y="785308"/>
                </a:lnTo>
              </a:path>
            </a:pathLst>
          </a:cu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0746" y="201997"/>
            <a:ext cx="2323054" cy="638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23267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Gill Sans MT" panose="020B0502020104020203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>
            <a:lumMod val="50000"/>
          </a:schemeClr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Gill Sans MT" panose="020B0502020104020203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>
            <a:lumMod val="50000"/>
          </a:schemeClr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Gill Sans MT" panose="020B0502020104020203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>
            <a:lumMod val="50000"/>
          </a:schemeClr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Gill Sans MT" panose="020B0502020104020203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>
            <a:lumMod val="50000"/>
          </a:schemeClr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Gill Sans MT" panose="020B0502020104020203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>
            <a:lumMod val="50000"/>
          </a:schemeClr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Gill Sans MT" panose="020B0502020104020203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14/relationships/chartEx" Target="../charts/chartEx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7" Type="http://schemas.openxmlformats.org/officeDocument/2006/relationships/slide" Target="slide17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4.xml"/><Relationship Id="rId5" Type="http://schemas.openxmlformats.org/officeDocument/2006/relationships/slide" Target="slide12.xml"/><Relationship Id="rId4" Type="http://schemas.openxmlformats.org/officeDocument/2006/relationships/slide" Target="slide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Saisoneröffnung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2016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59036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Trainingsplan </a:t>
            </a:r>
            <a:r>
              <a:rPr lang="de-DE" dirty="0" smtClean="0"/>
              <a:t>Marathon</a:t>
            </a:r>
            <a:endParaRPr lang="de-DE" dirty="0"/>
          </a:p>
        </p:txBody>
      </p:sp>
      <p:graphicFrame>
        <p:nvGraphicFramePr>
          <p:cNvPr id="3" name="Diagramm 2"/>
          <p:cNvGraphicFramePr>
            <a:graphicFrameLocks/>
          </p:cNvGraphicFramePr>
          <p:nvPr>
            <p:extLst/>
          </p:nvPr>
        </p:nvGraphicFramePr>
        <p:xfrm>
          <a:off x="1720312" y="1813302"/>
          <a:ext cx="8322590" cy="42620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4556789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Trainings-Verteilung für angehende </a:t>
            </a:r>
            <a:r>
              <a:rPr lang="de-DE" dirty="0" smtClean="0"/>
              <a:t>Fitness-Gurus</a:t>
            </a:r>
            <a:endParaRPr lang="de-DE" dirty="0"/>
          </a:p>
        </p:txBody>
      </p:sp>
      <mc:AlternateContent xmlns:mc="http://schemas.openxmlformats.org/markup-compatibility/2006">
        <mc:Choice xmlns="" xmlns:cx1="http://schemas.microsoft.com/office/drawing/2015/9/8/chartex" Requires="cx1">
          <p:graphicFrame>
            <p:nvGraphicFramePr>
              <p:cNvPr id="6" name="Inhaltsplatzhalter 5"/>
              <p:cNvGraphicFramePr>
                <a:graphicFrameLocks noGrp="1"/>
              </p:cNvGraphicFramePr>
              <p:nvPr>
                <p:ph idx="1"/>
                <p:extLst/>
              </p:nvPr>
            </p:nvGraphicFramePr>
            <p:xfrm>
              <a:off x="838200" y="1825625"/>
              <a:ext cx="10515600" cy="4351338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3"/>
              </a:graphicData>
            </a:graphic>
          </p:graphicFrame>
        </mc:Choice>
        <mc:Fallback>
          <p:pic>
            <p:nvPicPr>
              <p:cNvPr id="6" name="Inhaltsplatzhalter 5"/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38200" y="1825625"/>
                <a:ext cx="10515600" cy="4351338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200049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Aktuelle Kursübersicht</a:t>
            </a:r>
          </a:p>
          <a:p>
            <a:r>
              <a:rPr lang="de-DE" dirty="0" smtClean="0"/>
              <a:t>Die wichtigsten Beratungsangebote</a:t>
            </a:r>
          </a:p>
          <a:p>
            <a:r>
              <a:rPr lang="de-DE" dirty="0" smtClean="0"/>
              <a:t>Neu im Programm</a:t>
            </a:r>
          </a:p>
          <a:p>
            <a:r>
              <a:rPr lang="de-DE" b="1" dirty="0" smtClean="0">
                <a:solidFill>
                  <a:schemeClr val="accent1"/>
                </a:solidFill>
              </a:rPr>
              <a:t>Veranstaltungen 2016</a:t>
            </a:r>
          </a:p>
          <a:p>
            <a:r>
              <a:rPr lang="de-DE" dirty="0" err="1" smtClean="0"/>
              <a:t>Kursplan</a:t>
            </a:r>
            <a:r>
              <a:rPr lang="de-DE" dirty="0" smtClean="0"/>
              <a:t> inkl. der neuen Angebote</a:t>
            </a:r>
          </a:p>
          <a:p>
            <a:r>
              <a:rPr lang="de-DE" dirty="0" smtClean="0"/>
              <a:t>Die wichtigsten Ziele unserer Kunden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962325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Veranstaltungen 2016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Saisoneröffnung (läuft gerade)</a:t>
            </a:r>
          </a:p>
          <a:p>
            <a:r>
              <a:rPr lang="de-DE" dirty="0" smtClean="0"/>
              <a:t>Ostereiersuchen</a:t>
            </a:r>
          </a:p>
          <a:p>
            <a:r>
              <a:rPr lang="de-DE" dirty="0" smtClean="0"/>
              <a:t>Radtour entlang der Ruhr</a:t>
            </a:r>
          </a:p>
          <a:p>
            <a:r>
              <a:rPr lang="de-DE" dirty="0" err="1" smtClean="0"/>
              <a:t>Mud</a:t>
            </a:r>
            <a:r>
              <a:rPr lang="de-DE" dirty="0" smtClean="0"/>
              <a:t>-Man-Marathon</a:t>
            </a:r>
          </a:p>
          <a:p>
            <a:r>
              <a:rPr lang="de-DE" dirty="0" smtClean="0"/>
              <a:t>Oktoberfest</a:t>
            </a:r>
          </a:p>
          <a:p>
            <a:r>
              <a:rPr lang="de-DE" dirty="0" smtClean="0"/>
              <a:t>Tag der Gesundheit</a:t>
            </a:r>
            <a:endParaRPr lang="de-DE" dirty="0"/>
          </a:p>
        </p:txBody>
      </p:sp>
      <p:pic>
        <p:nvPicPr>
          <p:cNvPr id="6" name="Inhaltsplatzhalter 5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274094"/>
            <a:ext cx="5181600" cy="3454400"/>
          </a:xfrm>
        </p:spPr>
      </p:pic>
    </p:spTree>
    <p:extLst>
      <p:ext uri="{BB962C8B-B14F-4D97-AF65-F5344CB8AC3E}">
        <p14:creationId xmlns:p14="http://schemas.microsoft.com/office/powerpoint/2010/main" val="26775456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Aktuelle Kursübersicht</a:t>
            </a:r>
          </a:p>
          <a:p>
            <a:r>
              <a:rPr lang="de-DE" dirty="0" smtClean="0"/>
              <a:t>Die wichtigsten Beratungsangebote</a:t>
            </a:r>
          </a:p>
          <a:p>
            <a:r>
              <a:rPr lang="de-DE" dirty="0" smtClean="0"/>
              <a:t>Neu im Programm</a:t>
            </a:r>
          </a:p>
          <a:p>
            <a:r>
              <a:rPr lang="de-DE" dirty="0" smtClean="0"/>
              <a:t>Veranstaltungen 2016</a:t>
            </a:r>
          </a:p>
          <a:p>
            <a:r>
              <a:rPr lang="de-DE" b="1" dirty="0" err="1" smtClean="0">
                <a:solidFill>
                  <a:schemeClr val="accent1"/>
                </a:solidFill>
              </a:rPr>
              <a:t>Kursplan</a:t>
            </a:r>
            <a:r>
              <a:rPr lang="de-DE" b="1" dirty="0" smtClean="0">
                <a:solidFill>
                  <a:schemeClr val="accent1"/>
                </a:solidFill>
              </a:rPr>
              <a:t> inkl. der neuen Angebote</a:t>
            </a:r>
          </a:p>
          <a:p>
            <a:r>
              <a:rPr lang="de-DE" dirty="0" smtClean="0"/>
              <a:t>Die wichtigsten Ziele unserer Kunden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347164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Kursplan</a:t>
            </a:r>
            <a:endParaRPr lang="de-DE" dirty="0"/>
          </a:p>
        </p:txBody>
      </p:sp>
      <p:graphicFrame>
        <p:nvGraphicFramePr>
          <p:cNvPr id="6" name="Inhaltsplatzhalter 5"/>
          <p:cNvGraphicFramePr>
            <a:graphicFrameLocks noGrp="1"/>
          </p:cNvGraphicFramePr>
          <p:nvPr>
            <p:ph idx="1"/>
            <p:extLst/>
          </p:nvPr>
        </p:nvGraphicFramePr>
        <p:xfrm>
          <a:off x="425005" y="1825625"/>
          <a:ext cx="11462195" cy="4851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924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924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9243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9243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29243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Montag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Dienstag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Mittwoch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Donnerstag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Freitag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lvl="1" indent="0"/>
                      <a:r>
                        <a:rPr lang="de-DE" dirty="0" smtClean="0"/>
                        <a:t>10.00</a:t>
                      </a:r>
                      <a:r>
                        <a:rPr lang="de-DE" baseline="0" dirty="0" smtClean="0"/>
                        <a:t> </a:t>
                      </a:r>
                      <a:r>
                        <a:rPr lang="de-DE" dirty="0" smtClean="0"/>
                        <a:t>–</a:t>
                      </a:r>
                      <a:r>
                        <a:rPr lang="de-DE" baseline="0" dirty="0" smtClean="0"/>
                        <a:t> 10.45 Uhr</a:t>
                      </a:r>
                    </a:p>
                    <a:p>
                      <a:pPr marL="0" lvl="1" indent="0"/>
                      <a:r>
                        <a:rPr lang="de-DE" dirty="0" err="1" smtClean="0"/>
                        <a:t>Bellicon</a:t>
                      </a:r>
                      <a:r>
                        <a:rPr lang="de-DE" dirty="0" smtClean="0"/>
                        <a:t> Raum 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1" indent="0"/>
                      <a:r>
                        <a:rPr lang="de-DE" dirty="0" smtClean="0"/>
                        <a:t>10.30 – 11.15 Uhr Aktiv &amp; Fit Raum 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0488" lvl="1" indent="0">
                        <a:tabLst>
                          <a:tab pos="450850" algn="l"/>
                        </a:tabLst>
                      </a:pPr>
                      <a:r>
                        <a:rPr lang="de-DE" dirty="0" smtClean="0"/>
                        <a:t>09.45 Uhr Cross X Raum 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/>
                        <a:t>10.15 – 11.00 Uhr</a:t>
                      </a:r>
                    </a:p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/>
                        <a:t>Effektiv Raum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/>
                        <a:t>10.30 – 11.00 Uhr Rücken Raum 2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/>
                        <a:t>11.00 Uhr Aktiv &amp; Gesund Raum 3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10.45 – 11.30 Uhr</a:t>
                      </a:r>
                    </a:p>
                    <a:p>
                      <a:r>
                        <a:rPr lang="de-DE" dirty="0" smtClean="0"/>
                        <a:t>Fitness-Guru Raum 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/>
                        <a:t>11.45 – 12.30</a:t>
                      </a:r>
                      <a:r>
                        <a:rPr lang="de-DE" baseline="0" dirty="0" smtClean="0"/>
                        <a:t> </a:t>
                      </a:r>
                      <a:r>
                        <a:rPr lang="de-DE" dirty="0" smtClean="0"/>
                        <a:t>Uhr Yoga Raum 3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/>
                        <a:t>11.30 – 12.45 Uhr Spinning Raum 3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11.45 – 12.30 Uhr</a:t>
                      </a:r>
                    </a:p>
                    <a:p>
                      <a:r>
                        <a:rPr lang="de-DE" dirty="0" smtClean="0"/>
                        <a:t>Fitness-Guru Raum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1" indent="0"/>
                      <a:r>
                        <a:rPr lang="de-DE" dirty="0" smtClean="0"/>
                        <a:t>11.45 – 12.30 Uhr Aktiv &amp; Fit Raum 2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/>
                        <a:t>13.15 – 13.45 Uhr Spinning Raum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13.45 – 14.30 Uhr</a:t>
                      </a:r>
                    </a:p>
                    <a:p>
                      <a:r>
                        <a:rPr lang="de-DE" dirty="0" smtClean="0"/>
                        <a:t>Fitness-Guru Raum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/>
                        <a:t>13.30 – 14.15 Uhr Yoga Raum 2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/>
                        <a:t>12.35 – 13.20 Uhr Effektiv Raum 2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/>
                        <a:t>14.00 – 14.30 Uhr Pilates Raum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/>
                        <a:t>14.00 – 14.45 Uhr Pilates Raum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/>
                        <a:t>13.45 – 14.30</a:t>
                      </a:r>
                      <a:r>
                        <a:rPr lang="de-DE" baseline="0" dirty="0" smtClean="0"/>
                        <a:t> </a:t>
                      </a:r>
                      <a:r>
                        <a:rPr lang="de-DE" dirty="0" smtClean="0"/>
                        <a:t>Uhr </a:t>
                      </a:r>
                      <a:r>
                        <a:rPr lang="de-DE" dirty="0" err="1" smtClean="0"/>
                        <a:t>Bellicon</a:t>
                      </a:r>
                      <a:r>
                        <a:rPr lang="de-DE" dirty="0" smtClean="0"/>
                        <a:t> Raum 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19.00 – 21.00 Uhr</a:t>
                      </a:r>
                    </a:p>
                    <a:p>
                      <a:r>
                        <a:rPr lang="de-DE" dirty="0" smtClean="0"/>
                        <a:t>Lauftreff W 5-7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17.00 – 18.30 Uhr</a:t>
                      </a:r>
                    </a:p>
                    <a:p>
                      <a:r>
                        <a:rPr lang="de-DE" dirty="0" smtClean="0"/>
                        <a:t>Lauftreff W1-4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17.00 – 19.00 Uhr</a:t>
                      </a:r>
                    </a:p>
                    <a:p>
                      <a:r>
                        <a:rPr lang="de-DE" dirty="0" smtClean="0"/>
                        <a:t>Lauftreff W5</a:t>
                      </a:r>
                      <a:r>
                        <a:rPr lang="de-DE" baseline="0" dirty="0" smtClean="0"/>
                        <a:t> - 7</a:t>
                      </a:r>
                      <a:endParaRPr lang="de-DE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/>
                        <a:t>18.45 – 20.15 Uhr</a:t>
                      </a:r>
                    </a:p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/>
                        <a:t>Lauftreff W1-4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18.00 – 20.00 Uhr</a:t>
                      </a:r>
                    </a:p>
                    <a:p>
                      <a:r>
                        <a:rPr lang="de-DE" dirty="0" smtClean="0"/>
                        <a:t>Lauftreff W5</a:t>
                      </a:r>
                      <a:r>
                        <a:rPr lang="de-DE" baseline="0" dirty="0" smtClean="0"/>
                        <a:t> - 7</a:t>
                      </a:r>
                      <a:endParaRPr lang="de-DE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pic>
        <p:nvPicPr>
          <p:cNvPr id="3" name="Grafik 2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7846" y="4064581"/>
            <a:ext cx="576814" cy="373487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5604" y="2802452"/>
            <a:ext cx="576814" cy="373487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3164" y="4734283"/>
            <a:ext cx="576814" cy="373487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1164" y="6035049"/>
            <a:ext cx="576814" cy="373487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2328" y="6035049"/>
            <a:ext cx="576814" cy="373487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3164" y="6035049"/>
            <a:ext cx="576814" cy="373487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9552" y="6035049"/>
            <a:ext cx="576814" cy="373487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97303" y="6035049"/>
            <a:ext cx="576814" cy="373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37635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Entwicklung der Mitgliederzahlen</a:t>
            </a:r>
            <a:endParaRPr lang="de-DE" dirty="0"/>
          </a:p>
        </p:txBody>
      </p:sp>
      <p:graphicFrame>
        <p:nvGraphicFramePr>
          <p:cNvPr id="3" name="Tabelle 2"/>
          <p:cNvGraphicFramePr>
            <a:graphicFrameLocks noGrp="1"/>
          </p:cNvGraphicFramePr>
          <p:nvPr/>
        </p:nvGraphicFramePr>
        <p:xfrm>
          <a:off x="2371240" y="2371240"/>
          <a:ext cx="7129220" cy="2913680"/>
        </p:xfrm>
        <a:graphic>
          <a:graphicData uri="http://schemas.openxmlformats.org/drawingml/2006/table">
            <a:tbl>
              <a:tblPr firstRow="1" firstCol="1">
                <a:tableStyleId>{125E5076-3810-47DD-B79F-674D7AD40C01}</a:tableStyleId>
              </a:tblPr>
              <a:tblGrid>
                <a:gridCol w="1425844">
                  <a:extLst>
                    <a:ext uri="{9D8B030D-6E8A-4147-A177-3AD203B41FA5}">
                      <a16:colId xmlns:a16="http://schemas.microsoft.com/office/drawing/2014/main" val="911784097"/>
                    </a:ext>
                  </a:extLst>
                </a:gridCol>
                <a:gridCol w="1425844">
                  <a:extLst>
                    <a:ext uri="{9D8B030D-6E8A-4147-A177-3AD203B41FA5}">
                      <a16:colId xmlns:a16="http://schemas.microsoft.com/office/drawing/2014/main" val="730437928"/>
                    </a:ext>
                  </a:extLst>
                </a:gridCol>
                <a:gridCol w="1425844">
                  <a:extLst>
                    <a:ext uri="{9D8B030D-6E8A-4147-A177-3AD203B41FA5}">
                      <a16:colId xmlns:a16="http://schemas.microsoft.com/office/drawing/2014/main" val="2515360793"/>
                    </a:ext>
                  </a:extLst>
                </a:gridCol>
                <a:gridCol w="1425844">
                  <a:extLst>
                    <a:ext uri="{9D8B030D-6E8A-4147-A177-3AD203B41FA5}">
                      <a16:colId xmlns:a16="http://schemas.microsoft.com/office/drawing/2014/main" val="1809434724"/>
                    </a:ext>
                  </a:extLst>
                </a:gridCol>
                <a:gridCol w="1425844">
                  <a:extLst>
                    <a:ext uri="{9D8B030D-6E8A-4147-A177-3AD203B41FA5}">
                      <a16:colId xmlns:a16="http://schemas.microsoft.com/office/drawing/2014/main" val="2392256426"/>
                    </a:ext>
                  </a:extLst>
                </a:gridCol>
              </a:tblGrid>
              <a:tr h="582736">
                <a:tc>
                  <a:txBody>
                    <a:bodyPr/>
                    <a:lstStyle/>
                    <a:p>
                      <a:pPr algn="l" fontAlgn="b"/>
                      <a:endParaRPr lang="de-DE" sz="2400" b="0" i="0" u="none" strike="noStrike" dirty="0">
                        <a:solidFill>
                          <a:srgbClr val="000000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2400" u="none" strike="noStrike">
                          <a:effectLst/>
                        </a:rPr>
                        <a:t>2013</a:t>
                      </a:r>
                      <a:endParaRPr lang="de-DE" sz="2400" b="0" i="0" u="none" strike="noStrike">
                        <a:solidFill>
                          <a:srgbClr val="000000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2400" u="none" strike="noStrike">
                          <a:effectLst/>
                        </a:rPr>
                        <a:t>2014</a:t>
                      </a:r>
                      <a:endParaRPr lang="de-DE" sz="2400" b="0" i="0" u="none" strike="noStrike">
                        <a:solidFill>
                          <a:srgbClr val="000000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2400" u="none" strike="noStrike">
                          <a:effectLst/>
                        </a:rPr>
                        <a:t>2015</a:t>
                      </a:r>
                      <a:endParaRPr lang="de-DE" sz="2400" b="0" i="0" u="none" strike="noStrike">
                        <a:solidFill>
                          <a:srgbClr val="000000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2400" u="none" strike="noStrike">
                          <a:effectLst/>
                        </a:rPr>
                        <a:t>2016</a:t>
                      </a:r>
                      <a:endParaRPr lang="de-DE" sz="2400" b="0" i="0" u="none" strike="noStrike">
                        <a:solidFill>
                          <a:srgbClr val="000000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68728219"/>
                  </a:ext>
                </a:extLst>
              </a:tr>
              <a:tr h="582736">
                <a:tc>
                  <a:txBody>
                    <a:bodyPr/>
                    <a:lstStyle/>
                    <a:p>
                      <a:pPr algn="l" fontAlgn="b"/>
                      <a:r>
                        <a:rPr lang="de-DE" sz="2400" u="none" strike="noStrike">
                          <a:effectLst/>
                        </a:rPr>
                        <a:t>Q 1</a:t>
                      </a:r>
                      <a:endParaRPr lang="de-DE" sz="2400" b="0" i="0" u="none" strike="noStrike">
                        <a:solidFill>
                          <a:srgbClr val="000000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2400" u="none" strike="noStrike">
                          <a:effectLst/>
                        </a:rPr>
                        <a:t>1314</a:t>
                      </a:r>
                      <a:endParaRPr lang="de-DE" sz="2400" b="0" i="0" u="none" strike="noStrike">
                        <a:solidFill>
                          <a:srgbClr val="000000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2400" u="none" strike="noStrike">
                          <a:effectLst/>
                        </a:rPr>
                        <a:t>1417</a:t>
                      </a:r>
                      <a:endParaRPr lang="de-DE" sz="2400" b="0" i="0" u="none" strike="noStrike">
                        <a:solidFill>
                          <a:srgbClr val="000000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2400" u="none" strike="noStrike">
                          <a:effectLst/>
                        </a:rPr>
                        <a:t>1516</a:t>
                      </a:r>
                      <a:endParaRPr lang="de-DE" sz="2400" b="0" i="0" u="none" strike="noStrike">
                        <a:solidFill>
                          <a:srgbClr val="000000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2400" b="0" i="0" u="none" strike="noStrike">
                        <a:solidFill>
                          <a:srgbClr val="000000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16975751"/>
                  </a:ext>
                </a:extLst>
              </a:tr>
              <a:tr h="582736">
                <a:tc>
                  <a:txBody>
                    <a:bodyPr/>
                    <a:lstStyle/>
                    <a:p>
                      <a:pPr algn="l" fontAlgn="b"/>
                      <a:r>
                        <a:rPr lang="de-DE" sz="2400" u="none" strike="noStrike">
                          <a:effectLst/>
                        </a:rPr>
                        <a:t>Q 2</a:t>
                      </a:r>
                      <a:endParaRPr lang="de-DE" sz="2400" b="0" i="0" u="none" strike="noStrike">
                        <a:solidFill>
                          <a:srgbClr val="000000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2400" u="none" strike="noStrike">
                          <a:effectLst/>
                        </a:rPr>
                        <a:t>1366</a:t>
                      </a:r>
                      <a:endParaRPr lang="de-DE" sz="2400" b="0" i="0" u="none" strike="noStrike">
                        <a:solidFill>
                          <a:srgbClr val="000000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2400" u="none" strike="noStrike">
                          <a:effectLst/>
                        </a:rPr>
                        <a:t>1472</a:t>
                      </a:r>
                      <a:endParaRPr lang="de-DE" sz="2400" b="0" i="0" u="none" strike="noStrike">
                        <a:solidFill>
                          <a:srgbClr val="000000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2400" u="none" strike="noStrike">
                          <a:effectLst/>
                        </a:rPr>
                        <a:t>1587</a:t>
                      </a:r>
                      <a:endParaRPr lang="de-DE" sz="2400" b="0" i="0" u="none" strike="noStrike">
                        <a:solidFill>
                          <a:srgbClr val="000000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2400" b="0" i="0" u="none" strike="noStrike">
                        <a:solidFill>
                          <a:srgbClr val="000000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96167252"/>
                  </a:ext>
                </a:extLst>
              </a:tr>
              <a:tr h="582736">
                <a:tc>
                  <a:txBody>
                    <a:bodyPr/>
                    <a:lstStyle/>
                    <a:p>
                      <a:pPr algn="l" fontAlgn="b"/>
                      <a:r>
                        <a:rPr lang="de-DE" sz="2400" u="none" strike="noStrike">
                          <a:effectLst/>
                        </a:rPr>
                        <a:t>Q 3</a:t>
                      </a:r>
                      <a:endParaRPr lang="de-DE" sz="2400" b="0" i="0" u="none" strike="noStrike">
                        <a:solidFill>
                          <a:srgbClr val="000000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2400" u="none" strike="noStrike">
                          <a:effectLst/>
                        </a:rPr>
                        <a:t>1286</a:t>
                      </a:r>
                      <a:endParaRPr lang="de-DE" sz="2400" b="0" i="0" u="none" strike="noStrike">
                        <a:solidFill>
                          <a:srgbClr val="000000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2400" u="none" strike="noStrike">
                          <a:effectLst/>
                        </a:rPr>
                        <a:t>1401</a:t>
                      </a:r>
                      <a:endParaRPr lang="de-DE" sz="2400" b="0" i="0" u="none" strike="noStrike">
                        <a:solidFill>
                          <a:srgbClr val="000000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2400" u="none" strike="noStrike">
                          <a:effectLst/>
                        </a:rPr>
                        <a:t>1583</a:t>
                      </a:r>
                      <a:endParaRPr lang="de-DE" sz="2400" b="0" i="0" u="none" strike="noStrike">
                        <a:solidFill>
                          <a:srgbClr val="000000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2400" b="0" i="0" u="none" strike="noStrike">
                        <a:solidFill>
                          <a:srgbClr val="000000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44600467"/>
                  </a:ext>
                </a:extLst>
              </a:tr>
              <a:tr h="582736">
                <a:tc>
                  <a:txBody>
                    <a:bodyPr/>
                    <a:lstStyle/>
                    <a:p>
                      <a:pPr algn="l" fontAlgn="b"/>
                      <a:r>
                        <a:rPr lang="de-DE" sz="2400" u="none" strike="noStrike">
                          <a:effectLst/>
                        </a:rPr>
                        <a:t>Q 4</a:t>
                      </a:r>
                      <a:endParaRPr lang="de-DE" sz="2400" b="0" i="0" u="none" strike="noStrike">
                        <a:solidFill>
                          <a:srgbClr val="000000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2400" u="none" strike="noStrike">
                          <a:effectLst/>
                        </a:rPr>
                        <a:t>1403</a:t>
                      </a:r>
                      <a:endParaRPr lang="de-DE" sz="2400" b="0" i="0" u="none" strike="noStrike">
                        <a:solidFill>
                          <a:srgbClr val="000000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2400" u="none" strike="noStrike">
                          <a:effectLst/>
                        </a:rPr>
                        <a:t>1449</a:t>
                      </a:r>
                      <a:endParaRPr lang="de-DE" sz="2400" b="0" i="0" u="none" strike="noStrike">
                        <a:solidFill>
                          <a:srgbClr val="000000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2400" u="none" strike="noStrike">
                          <a:effectLst/>
                        </a:rPr>
                        <a:t>1666</a:t>
                      </a:r>
                      <a:endParaRPr lang="de-DE" sz="2400" b="0" i="0" u="none" strike="noStrike">
                        <a:solidFill>
                          <a:srgbClr val="000000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2400" b="0" i="0" u="none" strike="noStrike" dirty="0">
                        <a:solidFill>
                          <a:srgbClr val="000000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206879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812512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Aktuelle Kursübersicht</a:t>
            </a:r>
          </a:p>
          <a:p>
            <a:r>
              <a:rPr lang="de-DE" dirty="0" smtClean="0"/>
              <a:t>Die wichtigsten Beratungsangebote</a:t>
            </a:r>
          </a:p>
          <a:p>
            <a:r>
              <a:rPr lang="de-DE" dirty="0" smtClean="0"/>
              <a:t>Neu im Programm</a:t>
            </a:r>
          </a:p>
          <a:p>
            <a:r>
              <a:rPr lang="de-DE" dirty="0" smtClean="0"/>
              <a:t>Veranstaltungen 2016</a:t>
            </a:r>
          </a:p>
          <a:p>
            <a:r>
              <a:rPr lang="de-DE" dirty="0" err="1" smtClean="0"/>
              <a:t>Kursplan</a:t>
            </a:r>
            <a:r>
              <a:rPr lang="de-DE" dirty="0" smtClean="0"/>
              <a:t> inkl. der neuen Angebote</a:t>
            </a:r>
          </a:p>
          <a:p>
            <a:r>
              <a:rPr lang="de-DE" b="1" dirty="0" smtClean="0">
                <a:solidFill>
                  <a:schemeClr val="accent1"/>
                </a:solidFill>
              </a:rPr>
              <a:t>Die wichtigsten Ziele unserer Kunden</a:t>
            </a:r>
            <a:endParaRPr lang="de-DE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8323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Zielerreichung inkl. Prioritäten</a:t>
            </a:r>
            <a:endParaRPr lang="de-DE" dirty="0"/>
          </a:p>
        </p:txBody>
      </p:sp>
      <p:sp>
        <p:nvSpPr>
          <p:cNvPr id="3" name="Abgerundetes Rechteck 2"/>
          <p:cNvSpPr/>
          <p:nvPr/>
        </p:nvSpPr>
        <p:spPr>
          <a:xfrm>
            <a:off x="4196443" y="2008414"/>
            <a:ext cx="1159328" cy="3233057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Ellipse 3"/>
          <p:cNvSpPr/>
          <p:nvPr/>
        </p:nvSpPr>
        <p:spPr>
          <a:xfrm>
            <a:off x="4392385" y="2286000"/>
            <a:ext cx="767443" cy="767443"/>
          </a:xfrm>
          <a:prstGeom prst="ellipse">
            <a:avLst/>
          </a:prstGeom>
          <a:solidFill>
            <a:srgbClr val="FF0000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Ellipse 4"/>
          <p:cNvSpPr/>
          <p:nvPr/>
        </p:nvSpPr>
        <p:spPr>
          <a:xfrm>
            <a:off x="4392385" y="3241220"/>
            <a:ext cx="767443" cy="767443"/>
          </a:xfrm>
          <a:prstGeom prst="ellipse">
            <a:avLst/>
          </a:prstGeom>
          <a:solidFill>
            <a:srgbClr val="FFC000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Ellipse 5"/>
          <p:cNvSpPr/>
          <p:nvPr/>
        </p:nvSpPr>
        <p:spPr>
          <a:xfrm>
            <a:off x="4392385" y="4241345"/>
            <a:ext cx="767443" cy="767443"/>
          </a:xfrm>
          <a:prstGeom prst="ellips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Bogen 6"/>
          <p:cNvSpPr/>
          <p:nvPr/>
        </p:nvSpPr>
        <p:spPr>
          <a:xfrm>
            <a:off x="4364518" y="2212521"/>
            <a:ext cx="823175" cy="457200"/>
          </a:xfrm>
          <a:prstGeom prst="arc">
            <a:avLst>
              <a:gd name="adj1" fmla="val 10703033"/>
              <a:gd name="adj2" fmla="val 0"/>
            </a:avLst>
          </a:prstGeom>
          <a:ln w="571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Bogen 7"/>
          <p:cNvSpPr/>
          <p:nvPr/>
        </p:nvSpPr>
        <p:spPr>
          <a:xfrm>
            <a:off x="4364518" y="3167741"/>
            <a:ext cx="823175" cy="457200"/>
          </a:xfrm>
          <a:prstGeom prst="arc">
            <a:avLst>
              <a:gd name="adj1" fmla="val 10703033"/>
              <a:gd name="adj2" fmla="val 0"/>
            </a:avLst>
          </a:prstGeom>
          <a:ln w="571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Bogen 8"/>
          <p:cNvSpPr/>
          <p:nvPr/>
        </p:nvSpPr>
        <p:spPr>
          <a:xfrm>
            <a:off x="4364518" y="4167864"/>
            <a:ext cx="823175" cy="457200"/>
          </a:xfrm>
          <a:prstGeom prst="arc">
            <a:avLst>
              <a:gd name="adj1" fmla="val 10703033"/>
              <a:gd name="adj2" fmla="val 0"/>
            </a:avLst>
          </a:prstGeom>
          <a:ln w="571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Pfeil nach links 9"/>
          <p:cNvSpPr/>
          <p:nvPr/>
        </p:nvSpPr>
        <p:spPr>
          <a:xfrm>
            <a:off x="6047014" y="4167864"/>
            <a:ext cx="3358243" cy="84500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Allgemeines Wohlbefinden</a:t>
            </a:r>
            <a:endParaRPr lang="de-DE" dirty="0"/>
          </a:p>
        </p:txBody>
      </p:sp>
      <p:sp>
        <p:nvSpPr>
          <p:cNvPr id="11" name="Pfeil nach links 10"/>
          <p:cNvSpPr/>
          <p:nvPr/>
        </p:nvSpPr>
        <p:spPr>
          <a:xfrm>
            <a:off x="6047014" y="3190192"/>
            <a:ext cx="3358243" cy="845004"/>
          </a:xfrm>
          <a:prstGeom prst="leftArrow">
            <a:avLst/>
          </a:prstGeom>
          <a:solidFill>
            <a:srgbClr val="FFC000"/>
          </a:solidFill>
          <a:ln>
            <a:solidFill>
              <a:srgbClr val="EBF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Gewichtsreduktion</a:t>
            </a:r>
            <a:endParaRPr lang="de-DE" dirty="0"/>
          </a:p>
        </p:txBody>
      </p:sp>
      <p:sp>
        <p:nvSpPr>
          <p:cNvPr id="12" name="Pfeil nach links 11"/>
          <p:cNvSpPr/>
          <p:nvPr/>
        </p:nvSpPr>
        <p:spPr>
          <a:xfrm>
            <a:off x="6047014" y="2212521"/>
            <a:ext cx="3358243" cy="845004"/>
          </a:xfrm>
          <a:prstGeom prst="lef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Mehr Beweglichkeit im Alltag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4863226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Veranstaltungen 2016</a:t>
            </a:r>
            <a:endParaRPr lang="de-DE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63330449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288834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Aktuelle Kursübersicht</a:t>
            </a:r>
          </a:p>
          <a:p>
            <a:r>
              <a:rPr lang="de-DE" dirty="0" smtClean="0"/>
              <a:t>Die wichtigsten Beratungsangebote</a:t>
            </a:r>
          </a:p>
          <a:p>
            <a:r>
              <a:rPr lang="de-DE" dirty="0" smtClean="0"/>
              <a:t>Neu im Programm</a:t>
            </a:r>
          </a:p>
          <a:p>
            <a:r>
              <a:rPr lang="de-DE" dirty="0" smtClean="0"/>
              <a:t>Veranstaltungen 2016</a:t>
            </a:r>
          </a:p>
          <a:p>
            <a:r>
              <a:rPr lang="de-DE" dirty="0" err="1" smtClean="0"/>
              <a:t>Kursplan</a:t>
            </a:r>
            <a:r>
              <a:rPr lang="de-DE" dirty="0" smtClean="0"/>
              <a:t> inkl. der neuen Angebote</a:t>
            </a:r>
          </a:p>
          <a:p>
            <a:r>
              <a:rPr lang="de-DE" dirty="0" smtClean="0"/>
              <a:t>Die wichtigsten Ziele unserer Kunden</a:t>
            </a:r>
            <a:endParaRPr lang="de-DE" dirty="0"/>
          </a:p>
        </p:txBody>
      </p:sp>
      <p:sp>
        <p:nvSpPr>
          <p:cNvPr id="4" name="Interaktive Schaltfläche: Nächste(r) oder Weiter 3">
            <a:hlinkClick r:id="rId2" action="ppaction://hlinksldjump" highlightClick="1"/>
          </p:cNvPr>
          <p:cNvSpPr/>
          <p:nvPr/>
        </p:nvSpPr>
        <p:spPr>
          <a:xfrm>
            <a:off x="838201" y="1825624"/>
            <a:ext cx="293176" cy="37513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Interaktive Schaltfläche: Nächste(r) oder Weiter 4">
            <a:hlinkClick r:id="rId3" action="ppaction://hlinksldjump" highlightClick="1"/>
          </p:cNvPr>
          <p:cNvSpPr/>
          <p:nvPr/>
        </p:nvSpPr>
        <p:spPr>
          <a:xfrm>
            <a:off x="838199" y="2278250"/>
            <a:ext cx="293176" cy="37513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Interaktive Schaltfläche: Nächste(r) oder Weiter 5">
            <a:hlinkClick r:id="rId4" action="ppaction://hlinksldjump" highlightClick="1"/>
          </p:cNvPr>
          <p:cNvSpPr/>
          <p:nvPr/>
        </p:nvSpPr>
        <p:spPr>
          <a:xfrm>
            <a:off x="838197" y="2730876"/>
            <a:ext cx="293176" cy="37513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Interaktive Schaltfläche: Nächste(r) oder Weiter 6">
            <a:hlinkClick r:id="rId5" action="ppaction://hlinksldjump" highlightClick="1"/>
          </p:cNvPr>
          <p:cNvSpPr/>
          <p:nvPr/>
        </p:nvSpPr>
        <p:spPr>
          <a:xfrm>
            <a:off x="838195" y="3183502"/>
            <a:ext cx="293176" cy="37513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Interaktive Schaltfläche: Nächste(r) oder Weiter 7">
            <a:hlinkClick r:id="rId6" action="ppaction://hlinksldjump" highlightClick="1"/>
          </p:cNvPr>
          <p:cNvSpPr/>
          <p:nvPr/>
        </p:nvSpPr>
        <p:spPr>
          <a:xfrm>
            <a:off x="838193" y="3636128"/>
            <a:ext cx="293176" cy="37513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Interaktive Schaltfläche: Nächste(r) oder Weiter 8">
            <a:hlinkClick r:id="rId7" action="ppaction://hlinksldjump" highlightClick="1"/>
          </p:cNvPr>
          <p:cNvSpPr/>
          <p:nvPr/>
        </p:nvSpPr>
        <p:spPr>
          <a:xfrm>
            <a:off x="838191" y="4088754"/>
            <a:ext cx="293176" cy="37513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868157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Wie kommen wir zusammen?</a:t>
            </a:r>
            <a:endParaRPr lang="de-DE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50512067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205470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b="1" dirty="0" smtClean="0">
                <a:solidFill>
                  <a:schemeClr val="accent1"/>
                </a:solidFill>
              </a:rPr>
              <a:t>Aktuelle Kursübersicht</a:t>
            </a:r>
          </a:p>
          <a:p>
            <a:r>
              <a:rPr lang="de-DE" dirty="0" smtClean="0"/>
              <a:t>Die wichtigsten Beratungsangebote</a:t>
            </a:r>
          </a:p>
          <a:p>
            <a:r>
              <a:rPr lang="de-DE" dirty="0" smtClean="0"/>
              <a:t>Neu im Programm</a:t>
            </a:r>
          </a:p>
          <a:p>
            <a:r>
              <a:rPr lang="de-DE" dirty="0" smtClean="0"/>
              <a:t>Veranstaltungen 2016</a:t>
            </a:r>
          </a:p>
          <a:p>
            <a:r>
              <a:rPr lang="de-DE" dirty="0" err="1" smtClean="0"/>
              <a:t>Kursplan</a:t>
            </a:r>
            <a:r>
              <a:rPr lang="de-DE" dirty="0" smtClean="0"/>
              <a:t> inkl. der neuen Angebote</a:t>
            </a:r>
          </a:p>
          <a:p>
            <a:r>
              <a:rPr lang="de-DE" dirty="0" smtClean="0"/>
              <a:t>Die wichtigsten Ziele unserer Kunden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698919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Kursangebote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Aerobic</a:t>
            </a:r>
          </a:p>
          <a:p>
            <a:r>
              <a:rPr lang="de-DE" dirty="0" smtClean="0"/>
              <a:t>Spinning</a:t>
            </a:r>
          </a:p>
          <a:p>
            <a:r>
              <a:rPr lang="de-DE" dirty="0" smtClean="0"/>
              <a:t>Wirbelsäulen-Zirkel</a:t>
            </a:r>
          </a:p>
          <a:p>
            <a:r>
              <a:rPr lang="de-DE" dirty="0" err="1" smtClean="0"/>
              <a:t>Step</a:t>
            </a:r>
            <a:r>
              <a:rPr lang="de-DE" dirty="0" smtClean="0"/>
              <a:t> Dance</a:t>
            </a:r>
          </a:p>
          <a:p>
            <a:r>
              <a:rPr lang="de-DE" dirty="0" smtClean="0"/>
              <a:t>Kardiotraining</a:t>
            </a:r>
          </a:p>
          <a:p>
            <a:r>
              <a:rPr lang="de-DE" dirty="0" smtClean="0"/>
              <a:t>Fit und Gesund</a:t>
            </a:r>
          </a:p>
          <a:p>
            <a:r>
              <a:rPr lang="de-DE" dirty="0" smtClean="0"/>
              <a:t>Effektiv-</a:t>
            </a:r>
            <a:r>
              <a:rPr lang="de-DE" dirty="0" err="1" smtClean="0"/>
              <a:t>Workout</a:t>
            </a:r>
            <a:endParaRPr lang="de-DE" dirty="0"/>
          </a:p>
        </p:txBody>
      </p:sp>
      <p:pic>
        <p:nvPicPr>
          <p:cNvPr id="5" name="Inhaltsplatzhalter 4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445608"/>
            <a:ext cx="5181600" cy="3111371"/>
          </a:xfrm>
        </p:spPr>
      </p:pic>
    </p:spTree>
    <p:extLst>
      <p:ext uri="{BB962C8B-B14F-4D97-AF65-F5344CB8AC3E}">
        <p14:creationId xmlns:p14="http://schemas.microsoft.com/office/powerpoint/2010/main" val="18044637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Aktuelle Kursübersicht</a:t>
            </a:r>
          </a:p>
          <a:p>
            <a:r>
              <a:rPr lang="de-DE" b="1" dirty="0" smtClean="0">
                <a:solidFill>
                  <a:schemeClr val="accent1"/>
                </a:solidFill>
              </a:rPr>
              <a:t>Die wichtigsten Beratungsangebote</a:t>
            </a:r>
          </a:p>
          <a:p>
            <a:r>
              <a:rPr lang="de-DE" dirty="0" smtClean="0"/>
              <a:t>Neu im Programm</a:t>
            </a:r>
          </a:p>
          <a:p>
            <a:r>
              <a:rPr lang="de-DE" dirty="0" smtClean="0"/>
              <a:t>Veranstaltungen 2016</a:t>
            </a:r>
          </a:p>
          <a:p>
            <a:r>
              <a:rPr lang="de-DE" dirty="0" err="1" smtClean="0"/>
              <a:t>Kursplan</a:t>
            </a:r>
            <a:r>
              <a:rPr lang="de-DE" dirty="0" smtClean="0"/>
              <a:t> inkl. der neuen Angebote</a:t>
            </a:r>
          </a:p>
          <a:p>
            <a:r>
              <a:rPr lang="de-DE" dirty="0" smtClean="0"/>
              <a:t>Die wichtigsten Ziele unserer Kunden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74843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Beratung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Body </a:t>
            </a:r>
            <a:r>
              <a:rPr lang="de-DE" dirty="0" err="1" smtClean="0"/>
              <a:t>Mass</a:t>
            </a:r>
            <a:r>
              <a:rPr lang="de-DE" dirty="0" smtClean="0"/>
              <a:t> Index bestimmen</a:t>
            </a:r>
          </a:p>
          <a:p>
            <a:r>
              <a:rPr lang="de-DE" dirty="0" smtClean="0"/>
              <a:t>Persönliches Fitness-Programm</a:t>
            </a:r>
          </a:p>
          <a:p>
            <a:r>
              <a:rPr lang="de-DE" dirty="0" smtClean="0"/>
              <a:t>Gesunde Ernährung</a:t>
            </a:r>
          </a:p>
          <a:p>
            <a:endParaRPr lang="de-DE" dirty="0"/>
          </a:p>
        </p:txBody>
      </p:sp>
      <p:pic>
        <p:nvPicPr>
          <p:cNvPr id="7" name="Inhaltsplatzhalter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2730659"/>
            <a:ext cx="3810000" cy="2541270"/>
          </a:xfrm>
        </p:spPr>
      </p:pic>
    </p:spTree>
    <p:extLst>
      <p:ext uri="{BB962C8B-B14F-4D97-AF65-F5344CB8AC3E}">
        <p14:creationId xmlns:p14="http://schemas.microsoft.com/office/powerpoint/2010/main" val="1252670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Aktuelle Kursübersicht</a:t>
            </a:r>
          </a:p>
          <a:p>
            <a:r>
              <a:rPr lang="de-DE" dirty="0" smtClean="0"/>
              <a:t>Die wichtigsten Beratungsangebote</a:t>
            </a:r>
          </a:p>
          <a:p>
            <a:r>
              <a:rPr lang="de-DE" b="1" dirty="0" smtClean="0">
                <a:solidFill>
                  <a:schemeClr val="accent1"/>
                </a:solidFill>
              </a:rPr>
              <a:t>Neu im Programm</a:t>
            </a:r>
          </a:p>
          <a:p>
            <a:r>
              <a:rPr lang="de-DE" dirty="0" smtClean="0"/>
              <a:t>Veranstaltungen 2016</a:t>
            </a:r>
          </a:p>
          <a:p>
            <a:r>
              <a:rPr lang="de-DE" dirty="0" err="1" smtClean="0"/>
              <a:t>Kursplan</a:t>
            </a:r>
            <a:r>
              <a:rPr lang="de-DE" dirty="0" smtClean="0"/>
              <a:t> inkl. der neuen Angebote</a:t>
            </a:r>
          </a:p>
          <a:p>
            <a:r>
              <a:rPr lang="de-DE" dirty="0" smtClean="0"/>
              <a:t>Die wichtigsten Ziele unserer Kunden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47656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Neu im Programm</a:t>
            </a:r>
            <a:endParaRPr lang="de-DE" dirty="0"/>
          </a:p>
        </p:txBody>
      </p:sp>
      <p:pic>
        <p:nvPicPr>
          <p:cNvPr id="6" name="Inhaltsplatzhalter 5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574718"/>
            <a:ext cx="5181600" cy="2853152"/>
          </a:xfrm>
        </p:spPr>
      </p:pic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Lauftreff zur Vorbereitung auf Halbmarathon / Marathon </a:t>
            </a:r>
          </a:p>
          <a:p>
            <a:r>
              <a:rPr lang="de-DE" dirty="0" smtClean="0"/>
              <a:t>Vom Couch-</a:t>
            </a:r>
            <a:r>
              <a:rPr lang="de-DE" dirty="0" err="1" smtClean="0"/>
              <a:t>Potato</a:t>
            </a:r>
            <a:r>
              <a:rPr lang="de-DE" dirty="0" smtClean="0"/>
              <a:t> zum Fitness-Guru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349094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Trainingsplan Halbmarathon</a:t>
            </a:r>
            <a:endParaRPr lang="de-DE" dirty="0"/>
          </a:p>
        </p:txBody>
      </p:sp>
      <p:graphicFrame>
        <p:nvGraphicFramePr>
          <p:cNvPr id="3" name="Diagramm 2"/>
          <p:cNvGraphicFramePr>
            <a:graphicFrameLocks/>
          </p:cNvGraphicFramePr>
          <p:nvPr>
            <p:extLst/>
          </p:nvPr>
        </p:nvGraphicFramePr>
        <p:xfrm>
          <a:off x="1456841" y="1690688"/>
          <a:ext cx="9252488" cy="49115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8435102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Sport 'n' Mor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B3D232"/>
      </a:accent1>
      <a:accent2>
        <a:srgbClr val="DEE787"/>
      </a:accent2>
      <a:accent3>
        <a:srgbClr val="E3F2E7"/>
      </a:accent3>
      <a:accent4>
        <a:srgbClr val="2D89B9"/>
      </a:accent4>
      <a:accent5>
        <a:srgbClr val="95B5DF"/>
      </a:accent5>
      <a:accent6>
        <a:srgbClr val="2A457A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536</Words>
  <Application>Microsoft Office PowerPoint</Application>
  <PresentationFormat>Breitbild</PresentationFormat>
  <Paragraphs>180</Paragraphs>
  <Slides>20</Slides>
  <Notes>6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20</vt:i4>
      </vt:variant>
    </vt:vector>
  </HeadingPairs>
  <TitlesOfParts>
    <vt:vector size="24" baseType="lpstr">
      <vt:lpstr>Arial</vt:lpstr>
      <vt:lpstr>Calibri</vt:lpstr>
      <vt:lpstr>Gill Sans MT</vt:lpstr>
      <vt:lpstr>Office Theme</vt:lpstr>
      <vt:lpstr>Saisoneröffnung</vt:lpstr>
      <vt:lpstr>Agenda</vt:lpstr>
      <vt:lpstr>Agenda</vt:lpstr>
      <vt:lpstr>Kursangebote</vt:lpstr>
      <vt:lpstr>Agenda</vt:lpstr>
      <vt:lpstr>Beratung</vt:lpstr>
      <vt:lpstr>Agenda</vt:lpstr>
      <vt:lpstr>Neu im Programm</vt:lpstr>
      <vt:lpstr>Trainingsplan Halbmarathon</vt:lpstr>
      <vt:lpstr>Trainingsplan Marathon</vt:lpstr>
      <vt:lpstr>Trainings-Verteilung für angehende Fitness-Gurus</vt:lpstr>
      <vt:lpstr>Agenda</vt:lpstr>
      <vt:lpstr>Veranstaltungen 2016</vt:lpstr>
      <vt:lpstr>Agenda</vt:lpstr>
      <vt:lpstr>Kursplan</vt:lpstr>
      <vt:lpstr>Entwicklung der Mitgliederzahlen</vt:lpstr>
      <vt:lpstr>Agenda</vt:lpstr>
      <vt:lpstr>Zielerreichung inkl. Prioritäten</vt:lpstr>
      <vt:lpstr>Veranstaltungen 2016</vt:lpstr>
      <vt:lpstr>Wie kommen wir zusammen?</vt:lpstr>
    </vt:vector>
  </TitlesOfParts>
  <Company>NH-Do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Thomas Perrei</dc:creator>
  <cp:lastModifiedBy>Reinhardt, Jennifer (New Horizons FFM)</cp:lastModifiedBy>
  <cp:revision>49</cp:revision>
  <dcterms:created xsi:type="dcterms:W3CDTF">2015-08-03T08:57:11Z</dcterms:created>
  <dcterms:modified xsi:type="dcterms:W3CDTF">2016-02-25T15:08:22Z</dcterms:modified>
</cp:coreProperties>
</file>